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47" r:id="rId1"/>
  </p:sldMasterIdLst>
  <p:notesMasterIdLst>
    <p:notesMasterId r:id="rId21"/>
  </p:notesMasterIdLst>
  <p:sldIdLst>
    <p:sldId id="256" r:id="rId2"/>
    <p:sldId id="257" r:id="rId3"/>
    <p:sldId id="260" r:id="rId4"/>
    <p:sldId id="261" r:id="rId5"/>
    <p:sldId id="262" r:id="rId6"/>
    <p:sldId id="264" r:id="rId7"/>
    <p:sldId id="265" r:id="rId8"/>
    <p:sldId id="266" r:id="rId9"/>
    <p:sldId id="267" r:id="rId10"/>
    <p:sldId id="268" r:id="rId11"/>
    <p:sldId id="269" r:id="rId12"/>
    <p:sldId id="271" r:id="rId13"/>
    <p:sldId id="275" r:id="rId14"/>
    <p:sldId id="276" r:id="rId15"/>
    <p:sldId id="277" r:id="rId16"/>
    <p:sldId id="272" r:id="rId17"/>
    <p:sldId id="273" r:id="rId18"/>
    <p:sldId id="263" r:id="rId19"/>
    <p:sldId id="274" r:id="rId20"/>
  </p:sldIdLst>
  <p:sldSz cx="12192000" cy="6858000"/>
  <p:notesSz cx="6858000" cy="9144000"/>
  <p:defaultTextStyle>
    <a:defPPr>
      <a:defRPr lang="ru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511"/>
    <p:restoredTop sz="94635"/>
  </p:normalViewPr>
  <p:slideViewPr>
    <p:cSldViewPr snapToGrid="0">
      <p:cViewPr>
        <p:scale>
          <a:sx n="113" d="100"/>
          <a:sy n="113" d="100"/>
        </p:scale>
        <p:origin x="368" y="9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CZ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D8F956-F227-B949-8829-B3114583FE64}" type="datetimeFigureOut">
              <a:rPr lang="ru-CZ" smtClean="0"/>
              <a:t>24.04.2025</a:t>
            </a:fld>
            <a:endParaRPr lang="ru-CZ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CZ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CZ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CZ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25A32C-821F-694C-9C21-35CC0E0BB3F9}" type="slidenum">
              <a:rPr lang="ru-CZ" smtClean="0"/>
              <a:t>‹#›</a:t>
            </a:fld>
            <a:endParaRPr lang="ru-CZ"/>
          </a:p>
        </p:txBody>
      </p:sp>
    </p:spTree>
    <p:extLst>
      <p:ext uri="{BB962C8B-B14F-4D97-AF65-F5344CB8AC3E}">
        <p14:creationId xmlns:p14="http://schemas.microsoft.com/office/powerpoint/2010/main" val="9956625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CZ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25A32C-821F-694C-9C21-35CC0E0BB3F9}" type="slidenum">
              <a:rPr lang="ru-CZ" smtClean="0"/>
              <a:t>6</a:t>
            </a:fld>
            <a:endParaRPr lang="ru-CZ"/>
          </a:p>
        </p:txBody>
      </p:sp>
    </p:spTree>
    <p:extLst>
      <p:ext uri="{BB962C8B-B14F-4D97-AF65-F5344CB8AC3E}">
        <p14:creationId xmlns:p14="http://schemas.microsoft.com/office/powerpoint/2010/main" val="23627065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8F58C8-74DB-F454-E6B2-7E5F73FA07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5C21CFA8-C71B-ACF6-2D11-2A204068E3E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1AF3AA92-FCC3-D2A9-4993-47267B0230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CZ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84943A6-4EF0-6DCF-65F3-F325CB77E7D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25A32C-821F-694C-9C21-35CC0E0BB3F9}" type="slidenum">
              <a:rPr lang="ru-CZ" smtClean="0"/>
              <a:t>7</a:t>
            </a:fld>
            <a:endParaRPr lang="ru-CZ"/>
          </a:p>
        </p:txBody>
      </p:sp>
    </p:spTree>
    <p:extLst>
      <p:ext uri="{BB962C8B-B14F-4D97-AF65-F5344CB8AC3E}">
        <p14:creationId xmlns:p14="http://schemas.microsoft.com/office/powerpoint/2010/main" val="38464062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169BED-73A6-5B8B-D700-E66AC50806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3355C038-0D41-560D-5028-4B921E732A6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16061769-36A0-A106-1E3C-023A0FBAA8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CZ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C4B4B63-A8CC-59ED-7D36-5AB0D47911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25A32C-821F-694C-9C21-35CC0E0BB3F9}" type="slidenum">
              <a:rPr lang="ru-CZ" smtClean="0"/>
              <a:t>8</a:t>
            </a:fld>
            <a:endParaRPr lang="ru-CZ"/>
          </a:p>
        </p:txBody>
      </p:sp>
    </p:spTree>
    <p:extLst>
      <p:ext uri="{BB962C8B-B14F-4D97-AF65-F5344CB8AC3E}">
        <p14:creationId xmlns:p14="http://schemas.microsoft.com/office/powerpoint/2010/main" val="39402764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0507D7-8AF9-CDC4-9448-D2DEF20B86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155FA7BB-3144-05A1-D2C3-F27C0B565BC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6143903C-4396-8339-72CB-F86C2E4527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CZ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6D4F734-3683-935C-2C6D-64A1909480C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25A32C-821F-694C-9C21-35CC0E0BB3F9}" type="slidenum">
              <a:rPr lang="ru-CZ" smtClean="0"/>
              <a:t>9</a:t>
            </a:fld>
            <a:endParaRPr lang="ru-CZ"/>
          </a:p>
        </p:txBody>
      </p:sp>
    </p:spTree>
    <p:extLst>
      <p:ext uri="{BB962C8B-B14F-4D97-AF65-F5344CB8AC3E}">
        <p14:creationId xmlns:p14="http://schemas.microsoft.com/office/powerpoint/2010/main" val="2231927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0CF75B-362E-1C1F-C246-1D0D9BA4F1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0AB936B4-87A5-F4DC-A270-594DDCF3D3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7D268F32-ABC3-75DE-6EE8-89B4A3E9F4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CZ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372C77B-7E12-D739-0AC6-A31FEB22D99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25A32C-821F-694C-9C21-35CC0E0BB3F9}" type="slidenum">
              <a:rPr lang="ru-CZ" smtClean="0"/>
              <a:t>10</a:t>
            </a:fld>
            <a:endParaRPr lang="ru-CZ"/>
          </a:p>
        </p:txBody>
      </p:sp>
    </p:spTree>
    <p:extLst>
      <p:ext uri="{BB962C8B-B14F-4D97-AF65-F5344CB8AC3E}">
        <p14:creationId xmlns:p14="http://schemas.microsoft.com/office/powerpoint/2010/main" val="11915043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2D2523-422F-9BF7-06E3-77013D250B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4E5CD42D-CFF8-4FE7-0CB7-5D4D540159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DA00FEC3-9DB8-490B-85DA-0E8625A6A7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CZ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587385A-8B78-D8F4-8795-B7A0B832117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25A32C-821F-694C-9C21-35CC0E0BB3F9}" type="slidenum">
              <a:rPr lang="ru-CZ" smtClean="0"/>
              <a:t>11</a:t>
            </a:fld>
            <a:endParaRPr lang="ru-CZ"/>
          </a:p>
        </p:txBody>
      </p:sp>
    </p:spTree>
    <p:extLst>
      <p:ext uri="{BB962C8B-B14F-4D97-AF65-F5344CB8AC3E}">
        <p14:creationId xmlns:p14="http://schemas.microsoft.com/office/powerpoint/2010/main" val="9791131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4/24/25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347350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4/24/25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1165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4/24/25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3755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4/24/25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0940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4/24/25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3138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4/24/25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6448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4/24/25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43097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4/24/25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2469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4/24/25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2892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4/24/25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8364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4/24/25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786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4/24/25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72576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6" r:id="rId6"/>
    <p:sldLayoutId id="2147483741" r:id="rId7"/>
    <p:sldLayoutId id="2147483742" r:id="rId8"/>
    <p:sldLayoutId id="2147483743" r:id="rId9"/>
    <p:sldLayoutId id="2147483745" r:id="rId10"/>
    <p:sldLayoutId id="214748374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megavtogal.com/53-foto/krasnyj-krest-png-na-prozrachnom-fone.html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megavtogal.com/53-foto/krasnyj-krest-png-na-prozrachnom-fone.html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ru.dreamstime.com/%D1%81%D1%82%D0%BE%D0%BA%D0%BE%D0%B2%D0%BE%D0%B5-%D1%84%D0%BE%D1%82%D0%BE-%D0%B7%D0%B5-%D0%B5%D0%BD%D0%B0%D1%8F-%D1%81%D1%82%D1%80%D0%B5-%D0%BA%D0%B0-image36739080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1informer.com/platforms/kak-ustranit-oshibki-windows7-1018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br.atsit.in/ru/?p=164010" TargetMode="External"/><Relationship Id="rId4" Type="http://schemas.openxmlformats.org/officeDocument/2006/relationships/image" Target="../media/image15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megavtogal.com/53-foto/krasnyj-krest-png-na-prozrachnom-fone.html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megavtogal.com/53-foto/krasnyj-krest-png-na-prozrachnom-fone.html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ru.freepik.com/premium-photo/front-view-man-with-phone-and-credit-card_8514483.htm" TargetMode="Externa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55666830-9A19-4E01-8505-D6C7F9AC5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 descr="Ретро-парикмахерская">
            <a:extLst>
              <a:ext uri="{FF2B5EF4-FFF2-40B4-BE49-F238E27FC236}">
                <a16:creationId xmlns:a16="http://schemas.microsoft.com/office/drawing/2014/main" id="{D3095E36-11DF-8C13-1877-E32FC9AB8EE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7151" r="17150" b="-1"/>
          <a:stretch/>
        </p:blipFill>
        <p:spPr>
          <a:xfrm>
            <a:off x="4110127" y="10"/>
            <a:ext cx="8081873" cy="6857990"/>
          </a:xfrm>
          <a:custGeom>
            <a:avLst/>
            <a:gdLst/>
            <a:ahLst/>
            <a:cxnLst/>
            <a:rect l="l" t="t" r="r" b="b"/>
            <a:pathLst>
              <a:path w="8081873" h="6858000">
                <a:moveTo>
                  <a:pt x="0" y="0"/>
                </a:moveTo>
                <a:lnTo>
                  <a:pt x="8081873" y="0"/>
                </a:lnTo>
                <a:lnTo>
                  <a:pt x="8081873" y="6858000"/>
                </a:lnTo>
                <a:lnTo>
                  <a:pt x="0" y="6858000"/>
                </a:lnTo>
                <a:lnTo>
                  <a:pt x="68897" y="6734633"/>
                </a:lnTo>
                <a:cubicBezTo>
                  <a:pt x="558802" y="5812845"/>
                  <a:pt x="848920" y="4668597"/>
                  <a:pt x="848920" y="3429000"/>
                </a:cubicBezTo>
                <a:cubicBezTo>
                  <a:pt x="848920" y="2189404"/>
                  <a:pt x="558802" y="1045156"/>
                  <a:pt x="68897" y="123368"/>
                </a:cubicBezTo>
                <a:close/>
              </a:path>
            </a:pathLst>
          </a:custGeom>
        </p:spPr>
      </p:pic>
      <p:sp useBgFill="1">
        <p:nvSpPr>
          <p:cNvPr id="18" name="Freeform: Shape 17">
            <a:extLst>
              <a:ext uri="{FF2B5EF4-FFF2-40B4-BE49-F238E27FC236}">
                <a16:creationId xmlns:a16="http://schemas.microsoft.com/office/drawing/2014/main" id="{AE9FC877-7FB6-4D22-9988-35420644E2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0" name="Freeform: Shape 19">
            <a:extLst>
              <a:ext uri="{FF2B5EF4-FFF2-40B4-BE49-F238E27FC236}">
                <a16:creationId xmlns:a16="http://schemas.microsoft.com/office/drawing/2014/main" id="{E41809D1-F12E-46BB-B804-5F209D325E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DC53601-D0D8-5245-19AA-CD50281ED9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8154" y="1683773"/>
            <a:ext cx="3641974" cy="3793219"/>
          </a:xfrm>
        </p:spPr>
        <p:txBody>
          <a:bodyPr anchor="b">
            <a:noAutofit/>
          </a:bodyPr>
          <a:lstStyle/>
          <a:p>
            <a:br>
              <a:rPr lang="en-US" sz="4400" dirty="0">
                <a:latin typeface="Chalkboard" panose="03050602040202020205" pitchFamily="66" charset="0"/>
              </a:rPr>
            </a:br>
            <a:r>
              <a:rPr lang="cs-CZ" sz="4400" b="0" i="0" u="none" strike="noStrike">
                <a:effectLst/>
                <a:latin typeface="Baskerville" panose="02020502070401020303" pitchFamily="18" charset="0"/>
                <a:ea typeface="Baskerville" panose="02020502070401020303" pitchFamily="18" charset="0"/>
                <a:cs typeface="Angsana New" panose="02020603050405020304" pitchFamily="18" charset="-34"/>
              </a:rPr>
              <a:t>Vellure – trusted care, nearby.</a:t>
            </a:r>
            <a:br>
              <a:rPr lang="cs-CZ" sz="4400" b="1" i="0" u="none" strike="noStrike" dirty="0">
                <a:solidFill>
                  <a:srgbClr val="000000"/>
                </a:solidFill>
                <a:effectLst/>
                <a:latin typeface="Chalkboard" panose="03050602040202020205" pitchFamily="66" charset="0"/>
                <a:ea typeface="Ayuthaya" pitchFamily="2" charset="-34"/>
                <a:cs typeface="Ayuthaya" pitchFamily="2" charset="-34"/>
              </a:rPr>
            </a:br>
            <a:br>
              <a:rPr lang="cs-CZ" sz="4400" b="1" i="0" u="none" strike="noStrike" dirty="0">
                <a:solidFill>
                  <a:srgbClr val="000000"/>
                </a:solidFill>
                <a:effectLst/>
                <a:latin typeface="Chalkboard" panose="03050602040202020205" pitchFamily="66" charset="0"/>
                <a:ea typeface="Ayuthaya" pitchFamily="2" charset="-34"/>
                <a:cs typeface="Ayuthaya" pitchFamily="2" charset="-34"/>
              </a:rPr>
            </a:br>
            <a:br>
              <a:rPr lang="cs-CZ" sz="4400" b="1" i="0" u="none" strike="noStrike" dirty="0">
                <a:solidFill>
                  <a:srgbClr val="000000"/>
                </a:solidFill>
                <a:effectLst/>
                <a:latin typeface="Chalkboard" panose="03050602040202020205" pitchFamily="66" charset="0"/>
                <a:ea typeface="Ayuthaya" pitchFamily="2" charset="-34"/>
                <a:cs typeface="Ayuthaya" pitchFamily="2" charset="-34"/>
              </a:rPr>
            </a:br>
            <a:endParaRPr lang="ru-CZ" sz="4400" dirty="0">
              <a:latin typeface="Ayuthaya" pitchFamily="2" charset="-34"/>
              <a:ea typeface="Ayuthaya" pitchFamily="2" charset="-34"/>
              <a:cs typeface="Ayuthaya" pitchFamily="2" charset="-34"/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CDC59F0-7964-17E1-F442-B95524D8EC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7287" y="5476992"/>
            <a:ext cx="4223707" cy="1267121"/>
          </a:xfrm>
        </p:spPr>
        <p:txBody>
          <a:bodyPr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600" dirty="0">
                <a:latin typeface="Baskerville" panose="02020502070401020303" pitchFamily="18" charset="0"/>
                <a:ea typeface="Baskerville" panose="02020502070401020303" pitchFamily="18" charset="0"/>
              </a:rPr>
              <a:t>Created by: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200" dirty="0">
                <a:latin typeface="Baskerville" panose="02020502070401020303" pitchFamily="18" charset="0"/>
                <a:ea typeface="Baskerville" panose="02020502070401020303" pitchFamily="18" charset="0"/>
              </a:rPr>
              <a:t>Anastasiia Vivtonenko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cs-CZ" sz="1200" b="0" i="0" dirty="0">
                <a:effectLst/>
                <a:latin typeface="Baskerville" panose="02020502070401020303" pitchFamily="18" charset="0"/>
                <a:ea typeface="Baskerville" panose="02020502070401020303" pitchFamily="18" charset="0"/>
              </a:rPr>
              <a:t>Juraj Janíček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cs-CZ" sz="1200" b="0" i="0">
                <a:effectLst/>
                <a:latin typeface="Baskerville" panose="02020502070401020303" pitchFamily="18" charset="0"/>
                <a:ea typeface="Baskerville" panose="02020502070401020303" pitchFamily="18" charset="0"/>
              </a:rPr>
              <a:t>Le Duc Hung</a:t>
            </a:r>
            <a:endParaRPr lang="cs-CZ" sz="1200" b="0" i="0" dirty="0">
              <a:effectLst/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cs-CZ" sz="1200" dirty="0">
                <a:latin typeface="Baskerville" panose="02020502070401020303" pitchFamily="18" charset="0"/>
                <a:ea typeface="Baskerville" panose="02020502070401020303" pitchFamily="18" charset="0"/>
              </a:rPr>
              <a:t>Rostislav Lyapkin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cs-CZ" sz="1200" b="0" i="0">
                <a:effectLst/>
                <a:latin typeface="Baskerville" panose="02020502070401020303" pitchFamily="18" charset="0"/>
                <a:ea typeface="Baskerville" panose="02020502070401020303" pitchFamily="18" charset="0"/>
              </a:rPr>
              <a:t>Marek Sádovský</a:t>
            </a:r>
            <a:br>
              <a:rPr lang="cs-CZ" sz="1100" dirty="0">
                <a:latin typeface="Baskerville" panose="02020502070401020303" pitchFamily="18" charset="0"/>
                <a:ea typeface="Baskerville" panose="02020502070401020303" pitchFamily="18" charset="0"/>
              </a:rPr>
            </a:br>
            <a:endParaRPr lang="ru-CZ" sz="1100" dirty="0">
              <a:latin typeface="Baskerville" panose="02020502070401020303" pitchFamily="18" charset="0"/>
              <a:ea typeface="Baskerville" panose="02020502070401020303" pitchFamily="18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964127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EC5B2D5-3809-E71D-F6E2-3EFADD3F20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BF888A57-D0FF-1930-0057-645AD46D46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A2E96381-F315-AABA-2685-EB6F136AA1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C9FBC22-F7EA-EC08-BD6F-BBE29E06E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6B106D86-C855-5FBF-BEA1-70C8CD9F09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EAF4BB4-D070-82F3-3648-ABC121D3D1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435399" y="0"/>
            <a:ext cx="9756601" cy="6858000"/>
          </a:xfrm>
          <a:prstGeom prst="rect">
            <a:avLst/>
          </a:prstGeom>
          <a:gradFill>
            <a:gsLst>
              <a:gs pos="53000">
                <a:schemeClr val="bg1"/>
              </a:gs>
              <a:gs pos="35000">
                <a:schemeClr val="bg1">
                  <a:alpha val="76000"/>
                </a:schemeClr>
              </a:gs>
              <a:gs pos="19000">
                <a:schemeClr val="bg1">
                  <a:alpha val="4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6A2253F-6808-8613-45EA-E8A8186F7B1B}"/>
              </a:ext>
            </a:extLst>
          </p:cNvPr>
          <p:cNvSpPr txBox="1"/>
          <p:nvPr/>
        </p:nvSpPr>
        <p:spPr>
          <a:xfrm>
            <a:off x="8370470" y="1161288"/>
            <a:ext cx="3438144" cy="11247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>
                <a:latin typeface="+mj-lt"/>
                <a:ea typeface="+mj-ea"/>
                <a:cs typeface="+mj-cs"/>
              </a:rPr>
              <a:t>Use case details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9E2387D-18EE-A68E-E331-2F92886F42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687333" y="605790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Rectangle 26">
            <a:extLst>
              <a:ext uri="{FF2B5EF4-FFF2-40B4-BE49-F238E27FC236}">
                <a16:creationId xmlns:a16="http://schemas.microsoft.com/office/drawing/2014/main" id="{0E293595-D540-3C44-E435-E2A114DB41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53018" y="2443480"/>
            <a:ext cx="3218688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solidFill>
              <a:schemeClr val="tx2">
                <a:lumMod val="25000"/>
                <a:lumOff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390171-2187-338B-3810-4DDAA19B4A89}"/>
              </a:ext>
            </a:extLst>
          </p:cNvPr>
          <p:cNvSpPr txBox="1"/>
          <p:nvPr/>
        </p:nvSpPr>
        <p:spPr>
          <a:xfrm>
            <a:off x="7936089" y="2452624"/>
            <a:ext cx="4097867" cy="355269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l">
              <a:lnSpc>
                <a:spcPct val="150000"/>
              </a:lnSpc>
              <a:buNone/>
            </a:pPr>
            <a:r>
              <a:rPr lang="cs-CZ" sz="1600" b="1" i="0" u="none" strike="noStrike">
                <a:solidFill>
                  <a:srgbClr val="000000"/>
                </a:solidFill>
                <a:effectLst/>
              </a:rPr>
              <a:t>Basic Flow:</a:t>
            </a:r>
          </a:p>
          <a:p>
            <a:pPr algn="l">
              <a:lnSpc>
                <a:spcPct val="150000"/>
              </a:lnSpc>
            </a:pPr>
            <a:endParaRPr lang="cs-CZ" sz="1600" b="0" i="0" u="none" strike="noStrike">
              <a:solidFill>
                <a:srgbClr val="000000"/>
              </a:solidFill>
              <a:effectLst/>
            </a:endParaRPr>
          </a:p>
          <a:p>
            <a:pPr>
              <a:buNone/>
            </a:pPr>
            <a:r>
              <a:rPr lang="en-US" sz="1600" b="0" i="0" u="none" strike="noStrike">
                <a:solidFill>
                  <a:srgbClr val="000000"/>
                </a:solidFill>
                <a:effectLst/>
              </a:rPr>
              <a:t>8. </a:t>
            </a:r>
            <a:r>
              <a:rPr lang="cs-CZ" sz="1600"/>
              <a:t>The system creates the booking.</a:t>
            </a:r>
            <a:br>
              <a:rPr lang="cs-CZ" sz="1600"/>
            </a:br>
            <a:endParaRPr lang="cs-CZ" sz="1600"/>
          </a:p>
          <a:p>
            <a:pPr>
              <a:buNone/>
            </a:pPr>
            <a:r>
              <a:rPr lang="cs-CZ" sz="1600"/>
              <a:t>9. The system displays a page with available payment methods.</a:t>
            </a:r>
            <a:br>
              <a:rPr lang="cs-CZ" sz="1600"/>
            </a:br>
            <a:endParaRPr lang="cs-CZ" sz="1600"/>
          </a:p>
          <a:p>
            <a:r>
              <a:rPr lang="cs-CZ" sz="1600"/>
              <a:t>10. The client provides payment information and completes the payment for the service.</a:t>
            </a:r>
          </a:p>
          <a:p>
            <a:pPr algn="l">
              <a:lnSpc>
                <a:spcPct val="150000"/>
              </a:lnSpc>
            </a:pPr>
            <a:endParaRPr lang="ru-RU" sz="1600" b="0" i="0" u="none" strike="noStrike">
              <a:solidFill>
                <a:srgbClr val="000000"/>
              </a:solidFill>
              <a:effectLst/>
            </a:endParaRPr>
          </a:p>
        </p:txBody>
      </p: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8B0F24B5-1477-9012-4948-F2BB6240E790}"/>
              </a:ext>
            </a:extLst>
          </p:cNvPr>
          <p:cNvCxnSpPr>
            <a:cxnSpLocks/>
          </p:cNvCxnSpPr>
          <p:nvPr/>
        </p:nvCxnSpPr>
        <p:spPr>
          <a:xfrm>
            <a:off x="7529689" y="-124178"/>
            <a:ext cx="0" cy="69821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6409448-B9B7-A3D5-9580-489F4D0885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887" y="1890124"/>
            <a:ext cx="6620607" cy="3485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9143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FE0D56E-A8F0-CF5E-3FE4-72F21CEFD9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8A5314D9-32CC-4442-CB87-1E38C85ED4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44FA3A3A-70D1-2BC4-DF04-718AFEE0B9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EA851B7-1D2A-D79A-7365-55E5A17386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14EC5598-6834-88CE-E669-D841E3403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EDD6052-7A7F-CB9A-3C45-B3164A09A0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435399" y="0"/>
            <a:ext cx="9756601" cy="6858000"/>
          </a:xfrm>
          <a:prstGeom prst="rect">
            <a:avLst/>
          </a:prstGeom>
          <a:gradFill>
            <a:gsLst>
              <a:gs pos="53000">
                <a:schemeClr val="bg1"/>
              </a:gs>
              <a:gs pos="35000">
                <a:schemeClr val="bg1">
                  <a:alpha val="76000"/>
                </a:schemeClr>
              </a:gs>
              <a:gs pos="19000">
                <a:schemeClr val="bg1">
                  <a:alpha val="4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079F1B-D9A7-F6D7-4DCD-31AF2D6EEE7E}"/>
              </a:ext>
            </a:extLst>
          </p:cNvPr>
          <p:cNvSpPr txBox="1"/>
          <p:nvPr/>
        </p:nvSpPr>
        <p:spPr>
          <a:xfrm>
            <a:off x="8370470" y="1161288"/>
            <a:ext cx="3438144" cy="11247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>
                <a:latin typeface="+mj-lt"/>
                <a:ea typeface="+mj-ea"/>
                <a:cs typeface="+mj-cs"/>
              </a:rPr>
              <a:t>Use case details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6371F7E-D5B5-7C1A-020A-E8EAEDF379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687333" y="605790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Rectangle 26">
            <a:extLst>
              <a:ext uri="{FF2B5EF4-FFF2-40B4-BE49-F238E27FC236}">
                <a16:creationId xmlns:a16="http://schemas.microsoft.com/office/drawing/2014/main" id="{DCEB8ACF-5DB2-F494-52C2-07D719BCA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53018" y="2443480"/>
            <a:ext cx="3218688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solidFill>
              <a:schemeClr val="tx2">
                <a:lumMod val="25000"/>
                <a:lumOff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1F8054-6BBA-0858-FD1D-A4120F8773D5}"/>
              </a:ext>
            </a:extLst>
          </p:cNvPr>
          <p:cNvSpPr txBox="1"/>
          <p:nvPr/>
        </p:nvSpPr>
        <p:spPr>
          <a:xfrm>
            <a:off x="7916155" y="2521331"/>
            <a:ext cx="4097867" cy="355269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l">
              <a:lnSpc>
                <a:spcPct val="150000"/>
              </a:lnSpc>
              <a:buNone/>
            </a:pPr>
            <a:r>
              <a:rPr lang="cs-CZ" sz="1600" b="1" i="0" u="none" strike="noStrike">
                <a:solidFill>
                  <a:srgbClr val="000000"/>
                </a:solidFill>
                <a:effectLst/>
              </a:rPr>
              <a:t>Basic Flow:</a:t>
            </a:r>
          </a:p>
          <a:p>
            <a:pPr algn="l">
              <a:lnSpc>
                <a:spcPct val="150000"/>
              </a:lnSpc>
            </a:pPr>
            <a:endParaRPr lang="cs-CZ" sz="1600" b="0" i="0" u="none" strike="noStrike">
              <a:solidFill>
                <a:srgbClr val="000000"/>
              </a:solidFill>
              <a:effectLst/>
            </a:endParaRPr>
          </a:p>
          <a:p>
            <a:pPr algn="l">
              <a:lnSpc>
                <a:spcPct val="150000"/>
              </a:lnSpc>
            </a:pPr>
            <a:r>
              <a:rPr lang="en-US" sz="1600" b="0" i="0" u="none" strike="noStrike">
                <a:solidFill>
                  <a:srgbClr val="000000"/>
                </a:solidFill>
                <a:effectLst/>
              </a:rPr>
              <a:t>11. </a:t>
            </a:r>
            <a:r>
              <a:rPr lang="cs-CZ" sz="1600" b="0" i="0" u="none" strike="noStrike">
                <a:solidFill>
                  <a:srgbClr val="000000"/>
                </a:solidFill>
                <a:effectLst/>
                <a:latin typeface="-webkit-standard"/>
              </a:rPr>
              <a:t>The booking is marked as paid and confirmed.</a:t>
            </a:r>
            <a:endParaRPr lang="ru-RU" sz="1600" b="0" i="0" u="none" strike="noStrike">
              <a:solidFill>
                <a:srgbClr val="000000"/>
              </a:solidFill>
              <a:effectLst/>
            </a:endParaRPr>
          </a:p>
        </p:txBody>
      </p: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93EB7F1A-8099-7073-34F6-5A73303EC80F}"/>
              </a:ext>
            </a:extLst>
          </p:cNvPr>
          <p:cNvCxnSpPr>
            <a:cxnSpLocks/>
          </p:cNvCxnSpPr>
          <p:nvPr/>
        </p:nvCxnSpPr>
        <p:spPr>
          <a:xfrm>
            <a:off x="7529689" y="-124178"/>
            <a:ext cx="0" cy="69821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25E4BD9-36AA-E0F1-9A26-4B815D8E21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091" y="1738103"/>
            <a:ext cx="6196503" cy="3348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3008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72DD845-8DC4-BCB1-67AA-FAEB37631533}"/>
              </a:ext>
            </a:extLst>
          </p:cNvPr>
          <p:cNvSpPr txBox="1"/>
          <p:nvPr/>
        </p:nvSpPr>
        <p:spPr>
          <a:xfrm>
            <a:off x="440268" y="1917629"/>
            <a:ext cx="3352800" cy="4801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>
                <a:latin typeface="+mj-lt"/>
                <a:ea typeface="+mj-ea"/>
                <a:cs typeface="+mj-cs"/>
              </a:rPr>
              <a:t>Use case details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DEDD15-7B3E-7990-8315-08929763A825}"/>
              </a:ext>
            </a:extLst>
          </p:cNvPr>
          <p:cNvSpPr txBox="1"/>
          <p:nvPr/>
        </p:nvSpPr>
        <p:spPr>
          <a:xfrm>
            <a:off x="440268" y="2397760"/>
            <a:ext cx="3115731" cy="3877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Alternative Flow:</a:t>
            </a:r>
            <a:br>
              <a:rPr lang="en-US" b="1"/>
            </a:br>
            <a:endParaRPr lang="en-US" b="1"/>
          </a:p>
          <a:p>
            <a:pPr algn="l">
              <a:buNone/>
            </a:pPr>
            <a:r>
              <a:rPr lang="cs-CZ" sz="1600" b="1" i="0" u="none" strike="noStrike">
                <a:solidFill>
                  <a:srgbClr val="000000"/>
                </a:solidFill>
                <a:effectLst/>
              </a:rPr>
              <a:t>2a. No Available Time Slots</a:t>
            </a:r>
            <a:endParaRPr lang="ru-RU" sz="1600" b="1" i="0" u="none" strike="noStrike">
              <a:solidFill>
                <a:srgbClr val="000000"/>
              </a:solidFill>
              <a:effectLst/>
            </a:endParaRPr>
          </a:p>
          <a:p>
            <a:pPr algn="l">
              <a:buNone/>
            </a:pPr>
            <a:endParaRPr lang="cs-CZ" sz="1600" b="1" i="0" u="none" strike="noStrike">
              <a:solidFill>
                <a:srgbClr val="000000"/>
              </a:solidFill>
              <a:effectLst/>
            </a:endParaRPr>
          </a:p>
          <a:p>
            <a:pPr algn="l"/>
            <a:r>
              <a:rPr lang="cs-CZ" sz="1600" b="0" i="0" u="none" strike="noStrike">
                <a:solidFill>
                  <a:srgbClr val="000000"/>
                </a:solidFill>
                <a:effectLst/>
              </a:rPr>
              <a:t>2a.1 The system notifies the client that there are no available time slots for the selected service.</a:t>
            </a:r>
          </a:p>
          <a:p>
            <a:pPr algn="l"/>
            <a:br>
              <a:rPr lang="cs-CZ" sz="1600" b="0" i="0" u="none" strike="noStrike">
                <a:solidFill>
                  <a:srgbClr val="000000"/>
                </a:solidFill>
                <a:effectLst/>
              </a:rPr>
            </a:br>
            <a:r>
              <a:rPr lang="cs-CZ" sz="1600" b="0" i="0" u="none" strike="noStrike">
                <a:solidFill>
                  <a:srgbClr val="000000"/>
                </a:solidFill>
                <a:effectLst/>
              </a:rPr>
              <a:t>2a.2 The client clicks the </a:t>
            </a:r>
            <a:r>
              <a:rPr lang="cs-CZ" sz="1600" b="1" i="0" u="none" strike="noStrike">
                <a:solidFill>
                  <a:srgbClr val="000000"/>
                </a:solidFill>
                <a:effectLst/>
              </a:rPr>
              <a:t>"Acknowledge"</a:t>
            </a:r>
            <a:r>
              <a:rPr lang="cs-CZ" sz="1600" b="0" i="0" u="none" strike="noStrike">
                <a:solidFill>
                  <a:srgbClr val="000000"/>
                </a:solidFill>
                <a:effectLst/>
              </a:rPr>
              <a:t> button.</a:t>
            </a:r>
          </a:p>
          <a:p>
            <a:pPr algn="l"/>
            <a:br>
              <a:rPr lang="cs-CZ" sz="1600" b="0" i="0" u="none" strike="noStrike">
                <a:solidFill>
                  <a:srgbClr val="000000"/>
                </a:solidFill>
                <a:effectLst/>
              </a:rPr>
            </a:br>
            <a:r>
              <a:rPr lang="cs-CZ" sz="1600" b="0" i="0" u="none" strike="noStrike">
                <a:solidFill>
                  <a:srgbClr val="000000"/>
                </a:solidFill>
                <a:effectLst/>
              </a:rPr>
              <a:t>2a.3 The system stops the booking process.</a:t>
            </a:r>
          </a:p>
          <a:p>
            <a:endParaRPr lang="ru-CZ" b="1"/>
          </a:p>
        </p:txBody>
      </p: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F5379603-5264-8AAB-A25A-EECEECB0F8BA}"/>
              </a:ext>
            </a:extLst>
          </p:cNvPr>
          <p:cNvCxnSpPr>
            <a:cxnSpLocks/>
          </p:cNvCxnSpPr>
          <p:nvPr/>
        </p:nvCxnSpPr>
        <p:spPr>
          <a:xfrm>
            <a:off x="3556000" y="-124178"/>
            <a:ext cx="0" cy="69821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Рисунок 13" descr="Изображение выглядит как символ, красный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C80BA9B2-1A21-FC41-5D63-BD2F563D6F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874932" y="3366911"/>
            <a:ext cx="2273300" cy="2273300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9D1D340C-4C8F-52AC-7DA8-6E193203CF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1432" y="1155700"/>
            <a:ext cx="7480300" cy="227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6479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BDBD7E-537B-EB1E-7A29-ADDE36C7A7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0490ADC5-8758-91BC-91CC-D739C58972D6}"/>
              </a:ext>
            </a:extLst>
          </p:cNvPr>
          <p:cNvSpPr txBox="1"/>
          <p:nvPr/>
        </p:nvSpPr>
        <p:spPr>
          <a:xfrm>
            <a:off x="99489" y="1031804"/>
            <a:ext cx="3352795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Alternative Flow:</a:t>
            </a:r>
            <a:br>
              <a:rPr lang="en-US" b="1"/>
            </a:br>
            <a:endParaRPr lang="en-US" b="1"/>
          </a:p>
          <a:p>
            <a:pPr algn="l">
              <a:buNone/>
            </a:pPr>
            <a:r>
              <a:rPr lang="cs-CZ" sz="1600" b="1" i="0" u="none" strike="noStrike">
                <a:solidFill>
                  <a:srgbClr val="000000"/>
                </a:solidFill>
                <a:effectLst/>
              </a:rPr>
              <a:t>3a. Race Condition – Time Slot Taken by Another Client</a:t>
            </a:r>
          </a:p>
          <a:p>
            <a:pPr algn="l">
              <a:buNone/>
            </a:pPr>
            <a:endParaRPr lang="cs-CZ" sz="1600" b="1" i="0" u="none" strike="noStrike">
              <a:solidFill>
                <a:srgbClr val="000000"/>
              </a:solidFill>
              <a:effectLst/>
            </a:endParaRPr>
          </a:p>
          <a:p>
            <a:pPr algn="l"/>
            <a:r>
              <a:rPr lang="cs-CZ" sz="1600" b="0" i="0" u="none" strike="noStrike">
                <a:solidFill>
                  <a:srgbClr val="000000"/>
                </a:solidFill>
                <a:effectLst/>
              </a:rPr>
              <a:t>3a.1 After the client selects a time slot, the system re-checks availability and detects that the slot has just been booked by another client.</a:t>
            </a:r>
          </a:p>
          <a:p>
            <a:pPr algn="l"/>
            <a:br>
              <a:rPr lang="cs-CZ" sz="1600" b="0" i="0" u="none" strike="noStrike">
                <a:solidFill>
                  <a:srgbClr val="000000"/>
                </a:solidFill>
                <a:effectLst/>
              </a:rPr>
            </a:br>
            <a:r>
              <a:rPr lang="cs-CZ" sz="1600" b="0" i="0" u="none" strike="noStrike">
                <a:solidFill>
                  <a:srgbClr val="000000"/>
                </a:solidFill>
                <a:effectLst/>
              </a:rPr>
              <a:t>3a.2 The system displays an error message:</a:t>
            </a:r>
            <a:br>
              <a:rPr lang="cs-CZ" sz="1600" b="0" i="0" u="none" strike="noStrike">
                <a:solidFill>
                  <a:srgbClr val="000000"/>
                </a:solidFill>
                <a:effectLst/>
              </a:rPr>
            </a:br>
            <a:r>
              <a:rPr lang="cs-CZ" sz="1600" b="1" i="0" u="none" strike="noStrike">
                <a:solidFill>
                  <a:srgbClr val="000000"/>
                </a:solidFill>
                <a:effectLst/>
              </a:rPr>
              <a:t>“Sorry, that slot was just taken. Please select another available time.”</a:t>
            </a:r>
          </a:p>
          <a:p>
            <a:pPr algn="l"/>
            <a:br>
              <a:rPr lang="cs-CZ" sz="1600" b="0" i="0" u="none" strike="noStrike">
                <a:solidFill>
                  <a:srgbClr val="000000"/>
                </a:solidFill>
                <a:effectLst/>
              </a:rPr>
            </a:br>
            <a:r>
              <a:rPr lang="cs-CZ" sz="1600" b="0" i="0" u="none" strike="noStrike">
                <a:solidFill>
                  <a:srgbClr val="000000"/>
                </a:solidFill>
                <a:effectLst/>
              </a:rPr>
              <a:t>3a.3 The client is returned to the calendar view to choose a different slot.</a:t>
            </a:r>
          </a:p>
          <a:p>
            <a:endParaRPr lang="ru-CZ" b="1"/>
          </a:p>
        </p:txBody>
      </p: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069525A3-9809-AB37-FB27-51CE5D57A33E}"/>
              </a:ext>
            </a:extLst>
          </p:cNvPr>
          <p:cNvCxnSpPr>
            <a:cxnSpLocks/>
          </p:cNvCxnSpPr>
          <p:nvPr/>
        </p:nvCxnSpPr>
        <p:spPr>
          <a:xfrm>
            <a:off x="3556000" y="-124178"/>
            <a:ext cx="0" cy="69821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021D6C77-786A-ED85-E9F7-3E302F54D2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1432" y="1155700"/>
            <a:ext cx="7480300" cy="2273300"/>
          </a:xfrm>
          <a:prstGeom prst="rect">
            <a:avLst/>
          </a:prstGeom>
        </p:spPr>
      </p:pic>
      <p:pic>
        <p:nvPicPr>
          <p:cNvPr id="14" name="Рисунок 13" descr="Изображение выглядит как символ, красный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B26E6317-DBA9-F6BB-012B-60307D914E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7055554" y="1858082"/>
            <a:ext cx="674511" cy="674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3178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1CFB7A-10EB-27F9-590C-3F58199048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9A82959-1AD8-3F1A-D57F-40F3241FA224}"/>
              </a:ext>
            </a:extLst>
          </p:cNvPr>
          <p:cNvSpPr txBox="1"/>
          <p:nvPr/>
        </p:nvSpPr>
        <p:spPr>
          <a:xfrm>
            <a:off x="440268" y="1917629"/>
            <a:ext cx="3352800" cy="4801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>
                <a:latin typeface="+mj-lt"/>
                <a:ea typeface="+mj-ea"/>
                <a:cs typeface="+mj-cs"/>
              </a:rPr>
              <a:t>Use case details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92563C-59C6-2094-2CCB-565BD530F1EA}"/>
              </a:ext>
            </a:extLst>
          </p:cNvPr>
          <p:cNvSpPr txBox="1"/>
          <p:nvPr/>
        </p:nvSpPr>
        <p:spPr>
          <a:xfrm>
            <a:off x="440268" y="2397760"/>
            <a:ext cx="3115731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Alternative Flow:</a:t>
            </a:r>
            <a:br>
              <a:rPr lang="en-US" b="1"/>
            </a:br>
            <a:endParaRPr lang="en-US" b="1"/>
          </a:p>
          <a:p>
            <a:pPr algn="l">
              <a:buNone/>
            </a:pPr>
            <a:r>
              <a:rPr lang="cs-CZ" sz="1600" b="1" i="0" u="none" strike="noStrike">
                <a:solidFill>
                  <a:srgbClr val="000000"/>
                </a:solidFill>
                <a:effectLst/>
              </a:rPr>
              <a:t>7a. Client Does Not Confirm the Booking (Wants to Change Details)</a:t>
            </a:r>
            <a:endParaRPr lang="ru-RU" sz="1600" b="1" i="0" u="none" strike="noStrike">
              <a:solidFill>
                <a:srgbClr val="000000"/>
              </a:solidFill>
              <a:effectLst/>
            </a:endParaRPr>
          </a:p>
          <a:p>
            <a:pPr algn="l">
              <a:buNone/>
            </a:pPr>
            <a:endParaRPr lang="cs-CZ" sz="1600" b="1" i="0" u="none" strike="noStrike">
              <a:solidFill>
                <a:srgbClr val="000000"/>
              </a:solidFill>
              <a:effectLst/>
            </a:endParaRPr>
          </a:p>
          <a:p>
            <a:pPr algn="l"/>
            <a:r>
              <a:rPr lang="cs-CZ" sz="1600" b="0" i="0" u="none" strike="noStrike">
                <a:solidFill>
                  <a:srgbClr val="000000"/>
                </a:solidFill>
                <a:effectLst/>
              </a:rPr>
              <a:t>7a.1 The client decides not to confirm and navigates back to one of the previous booking steps to make changes.</a:t>
            </a:r>
          </a:p>
          <a:p>
            <a:endParaRPr lang="ru-CZ" b="1"/>
          </a:p>
        </p:txBody>
      </p: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A3F7A60E-12F6-6D86-3FD7-5F6C5F449018}"/>
              </a:ext>
            </a:extLst>
          </p:cNvPr>
          <p:cNvCxnSpPr>
            <a:cxnSpLocks/>
          </p:cNvCxnSpPr>
          <p:nvPr/>
        </p:nvCxnSpPr>
        <p:spPr>
          <a:xfrm>
            <a:off x="3556000" y="-124178"/>
            <a:ext cx="0" cy="69821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AFB1945-EE33-D8C5-811B-85B6A487BC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2012" y="1641828"/>
            <a:ext cx="6749988" cy="3649032"/>
          </a:xfrm>
          <a:prstGeom prst="rect">
            <a:avLst/>
          </a:prstGeom>
        </p:spPr>
      </p:pic>
      <p:pic>
        <p:nvPicPr>
          <p:cNvPr id="13" name="Рисунок 12" descr="Изображение выглядит как символ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F63BDEDD-50A9-0BBC-26F9-E73001C436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 rot="16200000">
            <a:off x="4041958" y="947712"/>
            <a:ext cx="1388231" cy="138823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6FDCC28-6707-EF96-CD0A-8AD5E5C52E5A}"/>
              </a:ext>
            </a:extLst>
          </p:cNvPr>
          <p:cNvSpPr txBox="1"/>
          <p:nvPr/>
        </p:nvSpPr>
        <p:spPr>
          <a:xfrm>
            <a:off x="4372986" y="1457161"/>
            <a:ext cx="831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BACK</a:t>
            </a:r>
            <a:endParaRPr lang="ru-CZ"/>
          </a:p>
        </p:txBody>
      </p:sp>
    </p:spTree>
    <p:extLst>
      <p:ext uri="{BB962C8B-B14F-4D97-AF65-F5344CB8AC3E}">
        <p14:creationId xmlns:p14="http://schemas.microsoft.com/office/powerpoint/2010/main" val="15369311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F645DA-4661-DED1-9329-12DA8883D8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84FED03-D04F-0AD6-7D01-11368394D44C}"/>
              </a:ext>
            </a:extLst>
          </p:cNvPr>
          <p:cNvSpPr txBox="1"/>
          <p:nvPr/>
        </p:nvSpPr>
        <p:spPr>
          <a:xfrm>
            <a:off x="99489" y="1031804"/>
            <a:ext cx="3352795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Alternative Flow:</a:t>
            </a:r>
            <a:br>
              <a:rPr lang="en-US" b="1"/>
            </a:br>
            <a:endParaRPr lang="en-US" b="1"/>
          </a:p>
          <a:p>
            <a:pPr algn="l">
              <a:buNone/>
            </a:pPr>
            <a:r>
              <a:rPr lang="cs-CZ" sz="1600" b="1" i="0" u="none" strike="noStrike">
                <a:solidFill>
                  <a:srgbClr val="000000"/>
                </a:solidFill>
                <a:effectLst/>
              </a:rPr>
              <a:t>8a. System Error While Creating Booking</a:t>
            </a:r>
          </a:p>
          <a:p>
            <a:pPr algn="l">
              <a:buNone/>
            </a:pPr>
            <a:endParaRPr lang="cs-CZ" sz="1600" b="1" i="0" u="none" strike="noStrike">
              <a:solidFill>
                <a:srgbClr val="000000"/>
              </a:solidFill>
              <a:effectLst/>
            </a:endParaRPr>
          </a:p>
          <a:p>
            <a:pPr algn="l"/>
            <a:r>
              <a:rPr lang="cs-CZ" sz="1600" b="0" i="0" u="none" strike="noStrike">
                <a:solidFill>
                  <a:srgbClr val="000000"/>
                </a:solidFill>
                <a:effectLst/>
              </a:rPr>
              <a:t>8a.1 After the client confirms the booking, the system attempts to create a provisional booking but encounters an error.</a:t>
            </a:r>
          </a:p>
          <a:p>
            <a:pPr algn="l"/>
            <a:br>
              <a:rPr lang="cs-CZ" sz="1600" b="0" i="0" u="none" strike="noStrike">
                <a:solidFill>
                  <a:srgbClr val="000000"/>
                </a:solidFill>
                <a:effectLst/>
              </a:rPr>
            </a:br>
            <a:r>
              <a:rPr lang="cs-CZ" sz="1600" b="0" i="0" u="none" strike="noStrike">
                <a:solidFill>
                  <a:srgbClr val="000000"/>
                </a:solidFill>
                <a:effectLst/>
              </a:rPr>
              <a:t>8a.2 The system displays an error message:</a:t>
            </a:r>
            <a:br>
              <a:rPr lang="cs-CZ" sz="1600" b="0" i="0" u="none" strike="noStrike">
                <a:solidFill>
                  <a:srgbClr val="000000"/>
                </a:solidFill>
                <a:effectLst/>
              </a:rPr>
            </a:br>
            <a:r>
              <a:rPr lang="cs-CZ" sz="1600" b="1" i="0" u="none" strike="noStrike">
                <a:solidFill>
                  <a:srgbClr val="000000"/>
                </a:solidFill>
                <a:effectLst/>
              </a:rPr>
              <a:t>“We’re having trouble creating your booking right now. Please try again in a few minutes.”</a:t>
            </a:r>
          </a:p>
          <a:p>
            <a:pPr algn="l"/>
            <a:br>
              <a:rPr lang="cs-CZ" sz="1600" b="0" i="0" u="none" strike="noStrike">
                <a:solidFill>
                  <a:srgbClr val="000000"/>
                </a:solidFill>
                <a:effectLst/>
              </a:rPr>
            </a:br>
            <a:r>
              <a:rPr lang="cs-CZ" sz="1600" b="0" i="0" u="none" strike="noStrike">
                <a:solidFill>
                  <a:srgbClr val="000000"/>
                </a:solidFill>
                <a:effectLst/>
              </a:rPr>
              <a:t>8a.3 The client can choose to retry or cancel. On retry, the system attempts to create the booking again.</a:t>
            </a:r>
          </a:p>
          <a:p>
            <a:endParaRPr lang="ru-CZ" b="1"/>
          </a:p>
        </p:txBody>
      </p: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42312AA1-3058-41B6-4D6E-D2F6E3A1D54C}"/>
              </a:ext>
            </a:extLst>
          </p:cNvPr>
          <p:cNvCxnSpPr>
            <a:cxnSpLocks/>
          </p:cNvCxnSpPr>
          <p:nvPr/>
        </p:nvCxnSpPr>
        <p:spPr>
          <a:xfrm>
            <a:off x="3556000" y="-124178"/>
            <a:ext cx="0" cy="69821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Рисунок 2" descr="Изображение выглядит как Знак остановки, знак, Дорожный знак, остановка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9D3E7DEF-EA4F-5153-68A0-538FA13224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051322" y="2326500"/>
            <a:ext cx="1905000" cy="1905000"/>
          </a:xfrm>
          <a:prstGeom prst="rect">
            <a:avLst/>
          </a:prstGeom>
        </p:spPr>
      </p:pic>
      <p:pic>
        <p:nvPicPr>
          <p:cNvPr id="5" name="Рисунок 4" descr="Изображение выглядит как текст, снимок экрана, логотип, Шрифт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EC3DBDBA-F1C3-4A76-13BB-09258605CB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4902622" y="1117600"/>
            <a:ext cx="6502400" cy="462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4010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9C154C-1F63-E720-46C4-E778E4AB1C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BFA1E5F-85FF-5E35-E844-BFE6BBD19025}"/>
              </a:ext>
            </a:extLst>
          </p:cNvPr>
          <p:cNvSpPr txBox="1"/>
          <p:nvPr/>
        </p:nvSpPr>
        <p:spPr>
          <a:xfrm>
            <a:off x="440268" y="1917629"/>
            <a:ext cx="3352800" cy="4801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>
                <a:latin typeface="+mj-lt"/>
                <a:ea typeface="+mj-ea"/>
                <a:cs typeface="+mj-cs"/>
              </a:rPr>
              <a:t>Use case details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FAECC3-789E-F286-20E1-6E94C86DFE25}"/>
              </a:ext>
            </a:extLst>
          </p:cNvPr>
          <p:cNvSpPr txBox="1"/>
          <p:nvPr/>
        </p:nvSpPr>
        <p:spPr>
          <a:xfrm>
            <a:off x="440268" y="2397760"/>
            <a:ext cx="3115731" cy="3877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Alternative Flow:</a:t>
            </a:r>
            <a:br>
              <a:rPr lang="en-US" b="1"/>
            </a:br>
            <a:endParaRPr lang="en-US" b="1"/>
          </a:p>
          <a:p>
            <a:pPr algn="l">
              <a:buNone/>
            </a:pPr>
            <a:r>
              <a:rPr lang="cs-CZ" sz="1600" b="1" i="0" u="none" strike="noStrike">
                <a:solidFill>
                  <a:srgbClr val="000000"/>
                </a:solidFill>
                <a:effectLst/>
              </a:rPr>
              <a:t>9a. Client Leaves During Payment Method Selection</a:t>
            </a:r>
            <a:endParaRPr lang="ru-RU" sz="1600" b="1" i="0" u="none" strike="noStrike">
              <a:solidFill>
                <a:srgbClr val="000000"/>
              </a:solidFill>
              <a:effectLst/>
            </a:endParaRPr>
          </a:p>
          <a:p>
            <a:pPr algn="l">
              <a:buNone/>
            </a:pPr>
            <a:endParaRPr lang="cs-CZ" sz="1600" b="1" i="0" u="none" strike="noStrike">
              <a:solidFill>
                <a:srgbClr val="000000"/>
              </a:solidFill>
              <a:effectLst/>
            </a:endParaRPr>
          </a:p>
          <a:p>
            <a:pPr algn="l"/>
            <a:r>
              <a:rPr lang="cs-CZ" sz="1600" b="0" i="0" u="none" strike="noStrike">
                <a:solidFill>
                  <a:srgbClr val="000000"/>
                </a:solidFill>
                <a:effectLst/>
              </a:rPr>
              <a:t>9a.1 The client does not select a payment method and exits the flow.</a:t>
            </a:r>
            <a:endParaRPr lang="ru-RU" sz="1600" b="0" i="0" u="none" strike="noStrike">
              <a:solidFill>
                <a:srgbClr val="000000"/>
              </a:solidFill>
              <a:effectLst/>
            </a:endParaRPr>
          </a:p>
          <a:p>
            <a:pPr algn="l"/>
            <a:br>
              <a:rPr lang="cs-CZ" sz="1600" b="0" i="0" u="none" strike="noStrike">
                <a:solidFill>
                  <a:srgbClr val="000000"/>
                </a:solidFill>
                <a:effectLst/>
              </a:rPr>
            </a:br>
            <a:r>
              <a:rPr lang="cs-CZ" sz="1600" b="0" i="0" u="none" strike="noStrike">
                <a:solidFill>
                  <a:srgbClr val="000000"/>
                </a:solidFill>
                <a:effectLst/>
              </a:rPr>
              <a:t>9a.2 The system cancels the provisional booking.</a:t>
            </a:r>
            <a:endParaRPr lang="ru-RU" sz="1600" b="0" i="0" u="none" strike="noStrike">
              <a:solidFill>
                <a:srgbClr val="000000"/>
              </a:solidFill>
              <a:effectLst/>
            </a:endParaRPr>
          </a:p>
          <a:p>
            <a:pPr algn="l"/>
            <a:br>
              <a:rPr lang="cs-CZ" sz="1600" b="0" i="0" u="none" strike="noStrike">
                <a:solidFill>
                  <a:srgbClr val="000000"/>
                </a:solidFill>
                <a:effectLst/>
              </a:rPr>
            </a:br>
            <a:r>
              <a:rPr lang="cs-CZ" sz="1600" b="0" i="0" u="none" strike="noStrike">
                <a:solidFill>
                  <a:srgbClr val="000000"/>
                </a:solidFill>
                <a:effectLst/>
              </a:rPr>
              <a:t>9a.3 No booking is created.</a:t>
            </a:r>
          </a:p>
          <a:p>
            <a:pPr algn="l">
              <a:buNone/>
            </a:pPr>
            <a:r>
              <a:rPr lang="cs-CZ" sz="1600" b="0" i="0" u="none" strike="noStrike">
                <a:solidFill>
                  <a:srgbClr val="000000"/>
                </a:solidFill>
                <a:effectLst/>
              </a:rPr>
              <a:t>.</a:t>
            </a:r>
          </a:p>
          <a:p>
            <a:endParaRPr lang="ru-CZ" b="1"/>
          </a:p>
        </p:txBody>
      </p: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9DC068E3-0CC7-74D9-4B62-FF5F045BDF71}"/>
              </a:ext>
            </a:extLst>
          </p:cNvPr>
          <p:cNvCxnSpPr>
            <a:cxnSpLocks/>
          </p:cNvCxnSpPr>
          <p:nvPr/>
        </p:nvCxnSpPr>
        <p:spPr>
          <a:xfrm>
            <a:off x="3556000" y="-124178"/>
            <a:ext cx="0" cy="69821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1740B754-DB17-0DCE-7B92-DCEB46A104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0778" y="1189917"/>
            <a:ext cx="6836200" cy="3590573"/>
          </a:xfrm>
          <a:prstGeom prst="rect">
            <a:avLst/>
          </a:prstGeom>
        </p:spPr>
      </p:pic>
      <p:pic>
        <p:nvPicPr>
          <p:cNvPr id="14" name="Рисунок 13" descr="Изображение выглядит как символ, красный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64611E26-5704-BCA6-A193-28F4E5A400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8045979" y="3808871"/>
            <a:ext cx="1733973" cy="1733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3571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7550AF-6D31-72D0-C437-3E967334F7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0D6FCF1-9AC4-D5BE-B176-0D5621B878D0}"/>
              </a:ext>
            </a:extLst>
          </p:cNvPr>
          <p:cNvSpPr txBox="1"/>
          <p:nvPr/>
        </p:nvSpPr>
        <p:spPr>
          <a:xfrm>
            <a:off x="440268" y="1917629"/>
            <a:ext cx="3352800" cy="4801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>
                <a:latin typeface="+mj-lt"/>
                <a:ea typeface="+mj-ea"/>
                <a:cs typeface="+mj-cs"/>
              </a:rPr>
              <a:t>Use case details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658CA3-FDA4-BF7C-2736-22B5FADF282F}"/>
              </a:ext>
            </a:extLst>
          </p:cNvPr>
          <p:cNvSpPr txBox="1"/>
          <p:nvPr/>
        </p:nvSpPr>
        <p:spPr>
          <a:xfrm>
            <a:off x="440268" y="2397760"/>
            <a:ext cx="3115731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Alternative Flow:</a:t>
            </a:r>
            <a:br>
              <a:rPr lang="en-US" b="1"/>
            </a:br>
            <a:endParaRPr lang="en-US" b="1"/>
          </a:p>
          <a:p>
            <a:pPr algn="l">
              <a:buNone/>
            </a:pPr>
            <a:r>
              <a:rPr lang="cs-CZ" sz="1600" b="1" i="0" u="none" strike="noStrike">
                <a:solidFill>
                  <a:srgbClr val="000000"/>
                </a:solidFill>
                <a:effectLst/>
              </a:rPr>
              <a:t>10a. Client Does Not Complete Payment</a:t>
            </a:r>
            <a:endParaRPr lang="ru-RU" sz="1600" b="1" i="0" u="none" strike="noStrike">
              <a:solidFill>
                <a:srgbClr val="000000"/>
              </a:solidFill>
              <a:effectLst/>
            </a:endParaRPr>
          </a:p>
          <a:p>
            <a:pPr algn="l">
              <a:buNone/>
            </a:pPr>
            <a:endParaRPr lang="cs-CZ" sz="1600" b="1" i="0" u="none" strike="noStrike">
              <a:solidFill>
                <a:srgbClr val="000000"/>
              </a:solidFill>
              <a:effectLst/>
            </a:endParaRPr>
          </a:p>
          <a:p>
            <a:pPr algn="l"/>
            <a:r>
              <a:rPr lang="cs-CZ" sz="1600" b="0" i="0" u="none" strike="noStrike">
                <a:solidFill>
                  <a:srgbClr val="000000"/>
                </a:solidFill>
                <a:effectLst/>
              </a:rPr>
              <a:t>10a.1 The client does not complete the payment.</a:t>
            </a:r>
            <a:endParaRPr lang="ru-RU" sz="1600" b="0" i="0" u="none" strike="noStrike">
              <a:solidFill>
                <a:srgbClr val="000000"/>
              </a:solidFill>
              <a:effectLst/>
            </a:endParaRPr>
          </a:p>
          <a:p>
            <a:pPr algn="l"/>
            <a:br>
              <a:rPr lang="cs-CZ" sz="1600" b="0" i="0" u="none" strike="noStrike">
                <a:solidFill>
                  <a:srgbClr val="000000"/>
                </a:solidFill>
                <a:effectLst/>
              </a:rPr>
            </a:br>
            <a:r>
              <a:rPr lang="cs-CZ" sz="1600" b="0" i="0" u="none" strike="noStrike">
                <a:solidFill>
                  <a:srgbClr val="000000"/>
                </a:solidFill>
                <a:effectLst/>
              </a:rPr>
              <a:t>10a.2 The system cancels the provisional booking.</a:t>
            </a:r>
            <a:endParaRPr lang="ru-RU" sz="1600" b="0" i="0" u="none" strike="noStrike">
              <a:solidFill>
                <a:srgbClr val="000000"/>
              </a:solidFill>
              <a:effectLst/>
            </a:endParaRPr>
          </a:p>
          <a:p>
            <a:pPr algn="l"/>
            <a:br>
              <a:rPr lang="cs-CZ" sz="1600" b="0" i="0" u="none" strike="noStrike">
                <a:solidFill>
                  <a:srgbClr val="000000"/>
                </a:solidFill>
                <a:effectLst/>
              </a:rPr>
            </a:br>
            <a:r>
              <a:rPr lang="cs-CZ" sz="1600" b="0" i="0" u="none" strike="noStrike">
                <a:solidFill>
                  <a:srgbClr val="000000"/>
                </a:solidFill>
                <a:effectLst/>
              </a:rPr>
              <a:t>10a.3 No booking is created.</a:t>
            </a:r>
          </a:p>
        </p:txBody>
      </p: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6206729C-0FF7-ABF5-17F8-D3D4760CFC76}"/>
              </a:ext>
            </a:extLst>
          </p:cNvPr>
          <p:cNvCxnSpPr>
            <a:cxnSpLocks/>
          </p:cNvCxnSpPr>
          <p:nvPr/>
        </p:nvCxnSpPr>
        <p:spPr>
          <a:xfrm>
            <a:off x="3556000" y="-124178"/>
            <a:ext cx="0" cy="69821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1E86A9A-E29E-E934-A108-E36C815321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4045" y="1557162"/>
            <a:ext cx="2856090" cy="2677584"/>
          </a:xfrm>
          <a:prstGeom prst="rect">
            <a:avLst/>
          </a:prstGeom>
        </p:spPr>
      </p:pic>
      <p:pic>
        <p:nvPicPr>
          <p:cNvPr id="14" name="Рисунок 13" descr="Изображение выглядит как символ, красный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675052EC-08A0-D8F1-5514-8C2544EC4B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880965" y="2157694"/>
            <a:ext cx="1733973" cy="1733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7627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E73EBE95-66B1-A2C1-5BC5-019258B4C0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4583" y="0"/>
            <a:ext cx="7429500" cy="6858000"/>
          </a:xfrm>
          <a:prstGeom prst="rect">
            <a:avLst/>
          </a:prstGeom>
        </p:spPr>
      </p:pic>
      <p:cxnSp>
        <p:nvCxnSpPr>
          <p:cNvPr id="3" name="Прямая соединительная линия 2">
            <a:extLst>
              <a:ext uri="{FF2B5EF4-FFF2-40B4-BE49-F238E27FC236}">
                <a16:creationId xmlns:a16="http://schemas.microsoft.com/office/drawing/2014/main" id="{83E8C25E-725A-7A80-2C8C-6E12E85E290E}"/>
              </a:ext>
            </a:extLst>
          </p:cNvPr>
          <p:cNvCxnSpPr/>
          <p:nvPr/>
        </p:nvCxnSpPr>
        <p:spPr>
          <a:xfrm>
            <a:off x="477698" y="2935111"/>
            <a:ext cx="229936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81396428-1C0B-8ED6-33CE-1F825EA89DB1}"/>
              </a:ext>
            </a:extLst>
          </p:cNvPr>
          <p:cNvCxnSpPr/>
          <p:nvPr/>
        </p:nvCxnSpPr>
        <p:spPr>
          <a:xfrm>
            <a:off x="477696" y="3448165"/>
            <a:ext cx="229936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8E8CA3E8-D15B-4240-FCB1-AB51467F5857}"/>
              </a:ext>
            </a:extLst>
          </p:cNvPr>
          <p:cNvSpPr txBox="1"/>
          <p:nvPr/>
        </p:nvSpPr>
        <p:spPr>
          <a:xfrm>
            <a:off x="582865" y="2986500"/>
            <a:ext cx="20890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Baskerville" panose="02020502070401020303" pitchFamily="18" charset="0"/>
                <a:ea typeface="Baskerville" panose="02020502070401020303" pitchFamily="18" charset="0"/>
              </a:rPr>
              <a:t>Domain Model</a:t>
            </a:r>
            <a:endParaRPr lang="ru-CZ" sz="2400">
              <a:latin typeface="Baskerville" panose="02020502070401020303" pitchFamily="18" charset="0"/>
              <a:ea typeface="Baskerville" panose="02020502070401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60205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E649FC5-5518-070C-D6B3-8BB8A1B1CA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1E2C2FB1-7547-0346-1816-6D45F881EF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 descr="Ретро-парикмахерская">
            <a:extLst>
              <a:ext uri="{FF2B5EF4-FFF2-40B4-BE49-F238E27FC236}">
                <a16:creationId xmlns:a16="http://schemas.microsoft.com/office/drawing/2014/main" id="{F07DE3C8-72C8-1B6E-50AC-8522F3507AA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7151" r="17150" b="-1"/>
          <a:stretch/>
        </p:blipFill>
        <p:spPr>
          <a:xfrm>
            <a:off x="4110127" y="10"/>
            <a:ext cx="8081873" cy="6857990"/>
          </a:xfrm>
          <a:custGeom>
            <a:avLst/>
            <a:gdLst/>
            <a:ahLst/>
            <a:cxnLst/>
            <a:rect l="l" t="t" r="r" b="b"/>
            <a:pathLst>
              <a:path w="8081873" h="6858000">
                <a:moveTo>
                  <a:pt x="0" y="0"/>
                </a:moveTo>
                <a:lnTo>
                  <a:pt x="8081873" y="0"/>
                </a:lnTo>
                <a:lnTo>
                  <a:pt x="8081873" y="6858000"/>
                </a:lnTo>
                <a:lnTo>
                  <a:pt x="0" y="6858000"/>
                </a:lnTo>
                <a:lnTo>
                  <a:pt x="68897" y="6734633"/>
                </a:lnTo>
                <a:cubicBezTo>
                  <a:pt x="558802" y="5812845"/>
                  <a:pt x="848920" y="4668597"/>
                  <a:pt x="848920" y="3429000"/>
                </a:cubicBezTo>
                <a:cubicBezTo>
                  <a:pt x="848920" y="2189404"/>
                  <a:pt x="558802" y="1045156"/>
                  <a:pt x="68897" y="123368"/>
                </a:cubicBezTo>
                <a:close/>
              </a:path>
            </a:pathLst>
          </a:custGeom>
        </p:spPr>
      </p:pic>
      <p:sp useBgFill="1">
        <p:nvSpPr>
          <p:cNvPr id="18" name="Freeform: Shape 17">
            <a:extLst>
              <a:ext uri="{FF2B5EF4-FFF2-40B4-BE49-F238E27FC236}">
                <a16:creationId xmlns:a16="http://schemas.microsoft.com/office/drawing/2014/main" id="{CEC41F15-92DA-8E03-DAEF-FC25FC560E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0" name="Freeform: Shape 19">
            <a:extLst>
              <a:ext uri="{FF2B5EF4-FFF2-40B4-BE49-F238E27FC236}">
                <a16:creationId xmlns:a16="http://schemas.microsoft.com/office/drawing/2014/main" id="{A4A1A7B3-2485-636C-E98A-C423C396BE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A4277E7-E2AA-5926-8E49-DFF72D4E69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8154" y="1683773"/>
            <a:ext cx="3641974" cy="3793219"/>
          </a:xfrm>
        </p:spPr>
        <p:txBody>
          <a:bodyPr anchor="b">
            <a:noAutofit/>
          </a:bodyPr>
          <a:lstStyle/>
          <a:p>
            <a:br>
              <a:rPr lang="en-US" sz="4400" dirty="0">
                <a:latin typeface="Chalkboard" panose="03050602040202020205" pitchFamily="66" charset="0"/>
              </a:rPr>
            </a:br>
            <a:r>
              <a:rPr lang="en-US" sz="4400" b="0">
                <a:latin typeface="Baskerville" panose="02020502070401020303" pitchFamily="18" charset="0"/>
                <a:ea typeface="Baskerville" panose="02020502070401020303" pitchFamily="18" charset="0"/>
                <a:cs typeface="Angsana New" panose="02020603050405020304" pitchFamily="18" charset="-34"/>
              </a:rPr>
              <a:t>Thank you for your attention!</a:t>
            </a:r>
            <a:br>
              <a:rPr lang="cs-CZ" sz="4400" b="1" i="0" u="none" strike="noStrike" dirty="0">
                <a:solidFill>
                  <a:srgbClr val="000000"/>
                </a:solidFill>
                <a:effectLst/>
                <a:latin typeface="Chalkboard" panose="03050602040202020205" pitchFamily="66" charset="0"/>
                <a:ea typeface="Ayuthaya" pitchFamily="2" charset="-34"/>
                <a:cs typeface="Ayuthaya" pitchFamily="2" charset="-34"/>
              </a:rPr>
            </a:br>
            <a:br>
              <a:rPr lang="cs-CZ" sz="4400" b="1" i="0" u="none" strike="noStrike" dirty="0">
                <a:solidFill>
                  <a:srgbClr val="000000"/>
                </a:solidFill>
                <a:effectLst/>
                <a:latin typeface="Chalkboard" panose="03050602040202020205" pitchFamily="66" charset="0"/>
                <a:ea typeface="Ayuthaya" pitchFamily="2" charset="-34"/>
                <a:cs typeface="Ayuthaya" pitchFamily="2" charset="-34"/>
              </a:rPr>
            </a:br>
            <a:br>
              <a:rPr lang="cs-CZ" sz="4400" b="1" i="0" u="none" strike="noStrike" dirty="0">
                <a:solidFill>
                  <a:srgbClr val="000000"/>
                </a:solidFill>
                <a:effectLst/>
                <a:latin typeface="Chalkboard" panose="03050602040202020205" pitchFamily="66" charset="0"/>
                <a:ea typeface="Ayuthaya" pitchFamily="2" charset="-34"/>
                <a:cs typeface="Ayuthaya" pitchFamily="2" charset="-34"/>
              </a:rPr>
            </a:br>
            <a:endParaRPr lang="ru-CZ" sz="4400" dirty="0">
              <a:latin typeface="Ayuthaya" pitchFamily="2" charset="-34"/>
              <a:ea typeface="Ayuthaya" pitchFamily="2" charset="-34"/>
              <a:cs typeface="Ayuthaya" pitchFamily="2" charset="-34"/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57BDC774-9113-E349-7EEA-6FED9F91C9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7287" y="5476992"/>
            <a:ext cx="4223707" cy="1267121"/>
          </a:xfrm>
        </p:spPr>
        <p:txBody>
          <a:bodyPr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600" dirty="0">
                <a:latin typeface="Baskerville" panose="02020502070401020303" pitchFamily="18" charset="0"/>
                <a:ea typeface="Baskerville" panose="02020502070401020303" pitchFamily="18" charset="0"/>
              </a:rPr>
              <a:t>Created by: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200" dirty="0">
                <a:latin typeface="Baskerville" panose="02020502070401020303" pitchFamily="18" charset="0"/>
                <a:ea typeface="Baskerville" panose="02020502070401020303" pitchFamily="18" charset="0"/>
              </a:rPr>
              <a:t>Anastasiia Vivtonenko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cs-CZ" sz="1200" b="0" i="0" dirty="0">
                <a:effectLst/>
                <a:latin typeface="Baskerville" panose="02020502070401020303" pitchFamily="18" charset="0"/>
                <a:ea typeface="Baskerville" panose="02020502070401020303" pitchFamily="18" charset="0"/>
              </a:rPr>
              <a:t>Juraj Janíček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cs-CZ" sz="1200" b="0" i="0">
                <a:effectLst/>
                <a:latin typeface="Baskerville" panose="02020502070401020303" pitchFamily="18" charset="0"/>
                <a:ea typeface="Baskerville" panose="02020502070401020303" pitchFamily="18" charset="0"/>
              </a:rPr>
              <a:t>Le Duc Hung</a:t>
            </a:r>
            <a:endParaRPr lang="cs-CZ" sz="1200" b="0" i="0" dirty="0">
              <a:effectLst/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cs-CZ" sz="1200" dirty="0">
                <a:latin typeface="Baskerville" panose="02020502070401020303" pitchFamily="18" charset="0"/>
                <a:ea typeface="Baskerville" panose="02020502070401020303" pitchFamily="18" charset="0"/>
              </a:rPr>
              <a:t>Rostislav Lyapkin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cs-CZ" sz="1200" b="0" i="0">
                <a:effectLst/>
                <a:latin typeface="Baskerville" panose="02020502070401020303" pitchFamily="18" charset="0"/>
                <a:ea typeface="Baskerville" panose="02020502070401020303" pitchFamily="18" charset="0"/>
              </a:rPr>
              <a:t>Marek Sádovský</a:t>
            </a:r>
            <a:br>
              <a:rPr lang="cs-CZ" sz="1100" dirty="0">
                <a:latin typeface="Baskerville" panose="02020502070401020303" pitchFamily="18" charset="0"/>
                <a:ea typeface="Baskerville" panose="02020502070401020303" pitchFamily="18" charset="0"/>
              </a:rPr>
            </a:br>
            <a:endParaRPr lang="ru-CZ" sz="1100" dirty="0">
              <a:latin typeface="Baskerville" panose="02020502070401020303" pitchFamily="18" charset="0"/>
              <a:ea typeface="Baskerville" panose="02020502070401020303" pitchFamily="18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53EA618-BF83-F891-DCAA-EAC425341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2A1330F-1324-25BF-9DD0-F4D3687CCB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907587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Объект 4" descr="Человек, сидящий со смартфоном">
            <a:extLst>
              <a:ext uri="{FF2B5EF4-FFF2-40B4-BE49-F238E27FC236}">
                <a16:creationId xmlns:a16="http://schemas.microsoft.com/office/drawing/2014/main" id="{B1CAA2DD-4FDE-6764-DC72-1CF5E77DA61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852" r="7852"/>
          <a:stretch/>
        </p:blipFill>
        <p:spPr>
          <a:xfrm>
            <a:off x="4562616" y="10"/>
            <a:ext cx="8668512" cy="685799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B8735B3-46EF-9DCE-E86D-21A77C0AB8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815" y="1399223"/>
            <a:ext cx="5920849" cy="598932"/>
          </a:xfrm>
        </p:spPr>
        <p:txBody>
          <a:bodyPr anchor="b">
            <a:noAutofit/>
          </a:bodyPr>
          <a:lstStyle/>
          <a:p>
            <a:r>
              <a:rPr lang="en-US" sz="2400" dirty="0">
                <a:latin typeface="Baskerville" panose="02020502070401020303" pitchFamily="18" charset="0"/>
                <a:ea typeface="Baskerville" panose="02020502070401020303" pitchFamily="18" charset="0"/>
              </a:rPr>
              <a:t>Vellure – </a:t>
            </a:r>
            <a:r>
              <a:rPr lang="cs-CZ" sz="2400" b="0" i="0" dirty="0" err="1">
                <a:effectLst/>
                <a:latin typeface="Baskerville" panose="02020502070401020303" pitchFamily="18" charset="0"/>
                <a:ea typeface="Baskerville" panose="02020502070401020303" pitchFamily="18" charset="0"/>
              </a:rPr>
              <a:t>the</a:t>
            </a:r>
            <a:r>
              <a:rPr lang="cs-CZ" sz="2400" b="0" i="0" dirty="0">
                <a:effectLst/>
                <a:latin typeface="Baskerville" panose="02020502070401020303" pitchFamily="18" charset="0"/>
                <a:ea typeface="Baskerville" panose="02020502070401020303" pitchFamily="18" charset="0"/>
              </a:rPr>
              <a:t> </a:t>
            </a:r>
            <a:r>
              <a:rPr lang="cs-CZ" sz="2400" b="0" i="0" dirty="0" err="1">
                <a:effectLst/>
                <a:latin typeface="Baskerville" panose="02020502070401020303" pitchFamily="18" charset="0"/>
                <a:ea typeface="Baskerville" panose="02020502070401020303" pitchFamily="18" charset="0"/>
              </a:rPr>
              <a:t>self</a:t>
            </a:r>
            <a:r>
              <a:rPr lang="cs-CZ" sz="2400" b="0" i="0" dirty="0">
                <a:effectLst/>
                <a:latin typeface="Baskerville" panose="02020502070401020303" pitchFamily="18" charset="0"/>
                <a:ea typeface="Baskerville" panose="02020502070401020303" pitchFamily="18" charset="0"/>
              </a:rPr>
              <a:t>-care </a:t>
            </a:r>
            <a:r>
              <a:rPr lang="cs-CZ" sz="2400" b="0" dirty="0" err="1">
                <a:effectLst/>
                <a:latin typeface="Baskerville" panose="02020502070401020303" pitchFamily="18" charset="0"/>
                <a:ea typeface="Baskerville" panose="02020502070401020303" pitchFamily="18" charset="0"/>
              </a:rPr>
              <a:t>marketplace</a:t>
            </a:r>
            <a:endParaRPr lang="ru-CZ" sz="2400" dirty="0">
              <a:latin typeface="Baskerville" panose="02020502070401020303" pitchFamily="18" charset="0"/>
              <a:ea typeface="Baskerville" panose="02020502070401020303" pitchFamily="18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solidFill>
              <a:schemeClr val="tx2">
                <a:lumMod val="25000"/>
                <a:lumOff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5C484C1-6247-4512-E639-97E2C76346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4815" y="2597358"/>
            <a:ext cx="5344614" cy="4092787"/>
          </a:xfrm>
        </p:spPr>
        <p:txBody>
          <a:bodyPr anchor="t">
            <a:noAutofit/>
          </a:bodyPr>
          <a:lstStyle/>
          <a:p>
            <a:pPr marL="0" indent="0">
              <a:buNone/>
            </a:pPr>
            <a:r>
              <a:rPr lang="cs-CZ" sz="1600" b="0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Application</a:t>
            </a:r>
            <a:r>
              <a:rPr lang="cs-CZ" sz="1600" b="0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/</a:t>
            </a:r>
            <a:r>
              <a:rPr lang="cs-CZ" sz="1600" b="0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website</a:t>
            </a:r>
            <a:r>
              <a:rPr lang="cs-CZ" sz="1600" b="0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cs-CZ" sz="1600" b="0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that</a:t>
            </a:r>
            <a:r>
              <a:rPr lang="cs-CZ" sz="1600" b="0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cs-CZ" sz="1600" b="0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can</a:t>
            </a:r>
            <a:r>
              <a:rPr lang="cs-CZ" sz="1600" b="0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cs-CZ" sz="1600" b="0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offer</a:t>
            </a:r>
            <a:r>
              <a:rPr lang="cs-CZ" sz="1600" b="0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 </a:t>
            </a:r>
            <a:r>
              <a:rPr lang="cs-CZ" sz="1600" b="1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self</a:t>
            </a:r>
            <a:r>
              <a:rPr lang="cs-CZ" sz="1600" b="1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-care </a:t>
            </a:r>
            <a:r>
              <a:rPr lang="cs-CZ" sz="1600" b="1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services</a:t>
            </a:r>
            <a:r>
              <a:rPr lang="cs-CZ" sz="1600" b="0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 </a:t>
            </a:r>
            <a:r>
              <a:rPr lang="cs-CZ" sz="1600" b="0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from</a:t>
            </a:r>
            <a:r>
              <a:rPr lang="cs-CZ" sz="1600" b="0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cs-CZ" sz="1600" b="0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local</a:t>
            </a:r>
            <a:r>
              <a:rPr lang="cs-CZ" sz="1600" b="0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cs-CZ" sz="1600" b="0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businesses</a:t>
            </a:r>
            <a:r>
              <a:rPr lang="cs-CZ" sz="1600" b="0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cs-CZ" sz="1600" b="0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for</a:t>
            </a:r>
            <a:r>
              <a:rPr lang="cs-CZ" sz="1600" b="0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cs-CZ" sz="1600" b="0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people</a:t>
            </a:r>
            <a:r>
              <a:rPr lang="cs-CZ" sz="1600" b="0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, </a:t>
            </a:r>
            <a:r>
              <a:rPr lang="cs-CZ" sz="1600" b="0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all</a:t>
            </a:r>
            <a:r>
              <a:rPr lang="cs-CZ" sz="1600" b="0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 in </a:t>
            </a:r>
            <a:r>
              <a:rPr lang="cs-CZ" sz="1600" b="0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one</a:t>
            </a:r>
            <a:r>
              <a:rPr lang="cs-CZ" sz="1600" b="0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 place. </a:t>
            </a:r>
            <a:r>
              <a:rPr lang="cs-CZ" sz="1600" b="0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Users</a:t>
            </a:r>
            <a:r>
              <a:rPr lang="cs-CZ" sz="1600" b="0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cs-CZ" sz="1600" b="0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can</a:t>
            </a:r>
            <a:r>
              <a:rPr lang="cs-CZ" sz="1600" b="0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cs-CZ" sz="1600" b="0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get</a:t>
            </a:r>
            <a:r>
              <a:rPr lang="cs-CZ" sz="1600" b="0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cs-CZ" sz="1600" b="0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the</a:t>
            </a:r>
            <a:r>
              <a:rPr lang="cs-CZ" sz="1600" b="0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 </a:t>
            </a:r>
            <a:r>
              <a:rPr lang="cs-CZ" sz="1600" b="1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closest</a:t>
            </a:r>
            <a:r>
              <a:rPr lang="cs-CZ" sz="1600" b="1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, </a:t>
            </a:r>
            <a:r>
              <a:rPr lang="cs-CZ" sz="1600" b="1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cheapest</a:t>
            </a:r>
            <a:r>
              <a:rPr lang="cs-CZ" sz="1600" b="1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, most </a:t>
            </a:r>
            <a:r>
              <a:rPr lang="cs-CZ" sz="1600" b="1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relevant</a:t>
            </a:r>
            <a:r>
              <a:rPr lang="cs-CZ" sz="1600" b="1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cs-CZ" sz="1600" b="1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or</a:t>
            </a:r>
            <a:r>
              <a:rPr lang="cs-CZ" sz="1600" b="1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cs-CZ" sz="1600" b="1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the</a:t>
            </a:r>
            <a:r>
              <a:rPr lang="cs-CZ" sz="1600" b="1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cs-CZ" sz="1600" b="1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fastest</a:t>
            </a:r>
            <a:r>
              <a:rPr lang="cs-CZ" sz="1600" b="0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 </a:t>
            </a:r>
            <a:r>
              <a:rPr lang="cs-CZ" sz="1600" b="0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service</a:t>
            </a:r>
            <a:r>
              <a:rPr lang="cs-CZ" sz="1600" b="0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cs-CZ" sz="1600" b="0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without</a:t>
            </a:r>
            <a:r>
              <a:rPr lang="cs-CZ" sz="1600" b="0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cs-CZ" sz="1600" b="0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browsing</a:t>
            </a:r>
            <a:r>
              <a:rPr lang="cs-CZ" sz="1600" b="0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cs-CZ" sz="1600" b="0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hundreds</a:t>
            </a:r>
            <a:r>
              <a:rPr lang="cs-CZ" sz="1600" b="0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cs-CZ" sz="1600" b="0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of</a:t>
            </a:r>
            <a:r>
              <a:rPr lang="cs-CZ" sz="1600" b="0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cs-CZ" sz="1600" b="0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websites</a:t>
            </a:r>
            <a:r>
              <a:rPr lang="cs-CZ" sz="1600" b="0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 in </a:t>
            </a:r>
            <a:r>
              <a:rPr lang="cs-CZ" sz="1600" b="0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google</a:t>
            </a:r>
            <a:r>
              <a:rPr lang="cs-CZ" sz="1600" b="0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cs-CZ" sz="1600" b="0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maps</a:t>
            </a:r>
            <a:r>
              <a:rPr lang="cs-CZ" sz="1600" b="0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. </a:t>
            </a:r>
            <a:r>
              <a:rPr lang="cs-CZ" sz="1600" b="0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Users</a:t>
            </a:r>
            <a:r>
              <a:rPr lang="cs-CZ" sz="1600" b="0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cs-CZ" sz="1600" b="0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don’t</a:t>
            </a:r>
            <a:r>
              <a:rPr lang="cs-CZ" sz="1600" b="0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cs-CZ" sz="1600" b="0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have</a:t>
            </a:r>
            <a:r>
              <a:rPr lang="cs-CZ" sz="1600" b="0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 to call </a:t>
            </a:r>
            <a:r>
              <a:rPr lang="cs-CZ" sz="1600" b="0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anyone</a:t>
            </a:r>
            <a:r>
              <a:rPr lang="cs-CZ" sz="1600" b="0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 to </a:t>
            </a:r>
            <a:r>
              <a:rPr lang="cs-CZ" sz="1600" b="0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order</a:t>
            </a:r>
            <a:r>
              <a:rPr lang="cs-CZ" sz="1600" b="0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 any </a:t>
            </a:r>
            <a:r>
              <a:rPr lang="cs-CZ" sz="1600" b="0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services</a:t>
            </a:r>
            <a:r>
              <a:rPr lang="cs-CZ" sz="1600" b="0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 (</a:t>
            </a:r>
            <a:r>
              <a:rPr lang="cs-CZ" sz="1600" b="0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for</a:t>
            </a:r>
            <a:r>
              <a:rPr lang="cs-CZ" sz="1600" b="0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cs-CZ" sz="1600" b="0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introverts</a:t>
            </a:r>
            <a:r>
              <a:rPr lang="cs-CZ" sz="1600" b="0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). </a:t>
            </a:r>
            <a:r>
              <a:rPr lang="cs-CZ" sz="1600" b="0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Small</a:t>
            </a:r>
            <a:r>
              <a:rPr lang="cs-CZ" sz="1600" b="0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cs-CZ" sz="1600" b="0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businesses</a:t>
            </a:r>
            <a:r>
              <a:rPr lang="cs-CZ" sz="1600" b="0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cs-CZ" sz="1600" b="0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without</a:t>
            </a:r>
            <a:r>
              <a:rPr lang="cs-CZ" sz="1600" b="0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cs-CZ" sz="1600" b="0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great</a:t>
            </a:r>
            <a:r>
              <a:rPr lang="cs-CZ" sz="1600" b="0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cs-CZ" sz="1600" b="0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visibility</a:t>
            </a:r>
            <a:r>
              <a:rPr lang="cs-CZ" sz="1600" b="0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 on Google/Apple </a:t>
            </a:r>
            <a:r>
              <a:rPr lang="cs-CZ" sz="1600" b="0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Maps</a:t>
            </a:r>
            <a:r>
              <a:rPr lang="cs-CZ" sz="1600" b="0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cs-CZ" sz="1600" b="0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receive</a:t>
            </a:r>
            <a:r>
              <a:rPr lang="cs-CZ" sz="1600" b="0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 more </a:t>
            </a:r>
            <a:r>
              <a:rPr lang="cs-CZ" sz="1600" b="0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clients</a:t>
            </a:r>
            <a:r>
              <a:rPr lang="cs-CZ" sz="1600" b="0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cs-CZ" sz="1600" b="0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for</a:t>
            </a:r>
            <a:r>
              <a:rPr lang="cs-CZ" sz="1600" b="0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 a part </a:t>
            </a:r>
            <a:r>
              <a:rPr lang="cs-CZ" sz="1600" b="0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of</a:t>
            </a:r>
            <a:r>
              <a:rPr lang="cs-CZ" sz="1600" b="0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cs-CZ" sz="1600" b="0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their</a:t>
            </a:r>
            <a:r>
              <a:rPr lang="cs-CZ" sz="1600" b="0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cs-CZ" sz="1600" b="0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earnings</a:t>
            </a:r>
            <a:r>
              <a:rPr lang="cs-CZ" sz="1600" b="0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, </a:t>
            </a:r>
            <a:r>
              <a:rPr lang="cs-CZ" sz="1600" b="1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without</a:t>
            </a:r>
            <a:r>
              <a:rPr lang="cs-CZ" sz="1600" b="1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cs-CZ" sz="1600" b="1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need</a:t>
            </a:r>
            <a:r>
              <a:rPr lang="cs-CZ" sz="1600" b="1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 to </a:t>
            </a:r>
            <a:r>
              <a:rPr lang="cs-CZ" sz="1600" b="1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spend</a:t>
            </a:r>
            <a:r>
              <a:rPr lang="cs-CZ" sz="1600" b="1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 a lot </a:t>
            </a:r>
            <a:r>
              <a:rPr lang="cs-CZ" sz="1600" b="1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of</a:t>
            </a:r>
            <a:r>
              <a:rPr lang="cs-CZ" sz="1600" b="1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cs-CZ" sz="1600" b="1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money</a:t>
            </a:r>
            <a:r>
              <a:rPr lang="cs-CZ" sz="1600" b="1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 on marketing and </a:t>
            </a:r>
            <a:r>
              <a:rPr lang="cs-CZ" sz="1600" b="1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advertisement</a:t>
            </a:r>
            <a:r>
              <a:rPr lang="cs-CZ" sz="1600" b="0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. </a:t>
            </a:r>
            <a:r>
              <a:rPr lang="cs-CZ" sz="1600" b="0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Service</a:t>
            </a:r>
            <a:r>
              <a:rPr lang="cs-CZ" sz="1600" b="0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 provider </a:t>
            </a:r>
            <a:r>
              <a:rPr lang="cs-CZ" sz="1600" b="0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can</a:t>
            </a:r>
            <a:r>
              <a:rPr lang="cs-CZ" sz="1600" b="0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cs-CZ" sz="1600" b="0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select</a:t>
            </a:r>
            <a:r>
              <a:rPr lang="cs-CZ" sz="1600" b="0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 </a:t>
            </a:r>
            <a:r>
              <a:rPr lang="cs-CZ" sz="1600" b="1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free </a:t>
            </a:r>
            <a:r>
              <a:rPr lang="cs-CZ" sz="1600" b="1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slots</a:t>
            </a:r>
            <a:r>
              <a:rPr lang="cs-CZ" sz="1600" b="1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cs-CZ" sz="1600" b="1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for</a:t>
            </a:r>
            <a:r>
              <a:rPr lang="cs-CZ" sz="1600" b="1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 any </a:t>
            </a:r>
            <a:r>
              <a:rPr lang="cs-CZ" sz="1600" b="1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kind</a:t>
            </a:r>
            <a:r>
              <a:rPr lang="cs-CZ" sz="1600" b="1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cs-CZ" sz="1600" b="1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of</a:t>
            </a:r>
            <a:r>
              <a:rPr lang="cs-CZ" sz="1600" b="1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cs-CZ" sz="1600" b="1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services</a:t>
            </a:r>
            <a:r>
              <a:rPr lang="cs-CZ" sz="1600" b="0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 in </a:t>
            </a:r>
            <a:r>
              <a:rPr lang="cs-CZ" sz="1600" b="0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Calendar</a:t>
            </a:r>
            <a:r>
              <a:rPr lang="cs-CZ" sz="1600" b="0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. </a:t>
            </a:r>
            <a:r>
              <a:rPr lang="cs-CZ" sz="1600" b="0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Users</a:t>
            </a:r>
            <a:r>
              <a:rPr lang="cs-CZ" sz="1600" b="0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cs-CZ" sz="1600" b="0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can</a:t>
            </a:r>
            <a:r>
              <a:rPr lang="cs-CZ" sz="1600" b="0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cs-CZ" sz="1600" b="0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expect</a:t>
            </a:r>
            <a:r>
              <a:rPr lang="cs-CZ" sz="1600" b="0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 to </a:t>
            </a:r>
            <a:r>
              <a:rPr lang="cs-CZ" sz="1600" b="1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get</a:t>
            </a:r>
            <a:r>
              <a:rPr lang="cs-CZ" sz="1600" b="1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cs-CZ" sz="1600" b="1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the</a:t>
            </a:r>
            <a:r>
              <a:rPr lang="cs-CZ" sz="1600" b="1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cs-CZ" sz="1600" b="1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quality</a:t>
            </a:r>
            <a:r>
              <a:rPr lang="cs-CZ" sz="1600" b="0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 </a:t>
            </a:r>
            <a:r>
              <a:rPr lang="cs-CZ" sz="1600" b="0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of</a:t>
            </a:r>
            <a:r>
              <a:rPr lang="cs-CZ" sz="1600" b="0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cs-CZ" sz="1600" b="0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service</a:t>
            </a:r>
            <a:r>
              <a:rPr lang="cs-CZ" sz="1600" b="0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cs-CZ" sz="1600" b="0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they</a:t>
            </a:r>
            <a:r>
              <a:rPr lang="cs-CZ" sz="1600" b="0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cs-CZ" sz="1600" b="0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paid</a:t>
            </a:r>
            <a:r>
              <a:rPr lang="cs-CZ" sz="1600" b="0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cs-CZ" sz="1600" b="0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for</a:t>
            </a:r>
            <a:r>
              <a:rPr lang="cs-CZ" sz="1600" b="0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; </a:t>
            </a:r>
            <a:r>
              <a:rPr lang="cs-CZ" sz="1600" b="0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we</a:t>
            </a:r>
            <a:r>
              <a:rPr lang="cs-CZ" sz="1600" b="0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cs-CZ" sz="1600" b="0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provide</a:t>
            </a:r>
            <a:r>
              <a:rPr lang="cs-CZ" sz="1600" b="0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cs-CZ" sz="1600" b="0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only</a:t>
            </a:r>
            <a:r>
              <a:rPr lang="cs-CZ" sz="1600" b="0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 </a:t>
            </a:r>
            <a:r>
              <a:rPr lang="cs-CZ" sz="1600" b="1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certified</a:t>
            </a:r>
            <a:r>
              <a:rPr lang="cs-CZ" sz="1600" b="1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cs-CZ" sz="1600" b="1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specialists</a:t>
            </a:r>
            <a:r>
              <a:rPr lang="cs-CZ" sz="1600" b="0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. </a:t>
            </a:r>
            <a:br>
              <a:rPr lang="cs-CZ" sz="1400" b="0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</a:rPr>
            </a:br>
            <a:r>
              <a:rPr lang="cs-CZ" sz="1100" b="0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</a:rPr>
              <a:t>Ai</a:t>
            </a:r>
            <a:r>
              <a:rPr lang="cs-CZ" sz="1100" b="0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</a:rPr>
              <a:t> </a:t>
            </a:r>
            <a:r>
              <a:rPr lang="cs-CZ" sz="1100" b="0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</a:rPr>
              <a:t>powered</a:t>
            </a:r>
            <a:r>
              <a:rPr lang="cs-CZ" sz="1100" b="0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</a:rPr>
              <a:t>.</a:t>
            </a:r>
            <a:endParaRPr lang="en-US" sz="110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69201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7">
            <a:extLst>
              <a:ext uri="{FF2B5EF4-FFF2-40B4-BE49-F238E27FC236}">
                <a16:creationId xmlns:a16="http://schemas.microsoft.com/office/drawing/2014/main" id="{801B3EC0-C865-4E52-A0F6-CB02B29A45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B0A2441-543C-1090-515D-C91A3E85A7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0800000" flipV="1">
            <a:off x="-10797757" y="-4288971"/>
            <a:ext cx="2631294" cy="478971"/>
          </a:xfrm>
        </p:spPr>
        <p:txBody>
          <a:bodyPr anchor="t">
            <a:normAutofit fontScale="90000"/>
          </a:bodyPr>
          <a:lstStyle/>
          <a:p>
            <a:endParaRPr lang="ru-CZ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913F988-593F-6FD9-8A4D-4240C3FFDE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70023" y="7176033"/>
            <a:ext cx="5810564" cy="151857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ru-CZ" sz="2000"/>
          </a:p>
        </p:txBody>
      </p:sp>
      <p:sp>
        <p:nvSpPr>
          <p:cNvPr id="17" name="Rectangle 9">
            <a:extLst>
              <a:ext uri="{FF2B5EF4-FFF2-40B4-BE49-F238E27FC236}">
                <a16:creationId xmlns:a16="http://schemas.microsoft.com/office/drawing/2014/main" id="{3D37C18F-DF60-F4C0-3779-2D776F4484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3202" y="363389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A52F68EE-E74F-73E3-0272-3328105EEFF4}"/>
              </a:ext>
            </a:extLst>
          </p:cNvPr>
          <p:cNvSpPr/>
          <p:nvPr/>
        </p:nvSpPr>
        <p:spPr>
          <a:xfrm>
            <a:off x="0" y="0"/>
            <a:ext cx="5040086" cy="67428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3200" b="1">
                <a:solidFill>
                  <a:schemeClr val="accent6">
                    <a:lumMod val="75000"/>
                  </a:schemeClr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Some of our user stories</a:t>
            </a:r>
            <a:endParaRPr lang="ru-CZ" sz="3200" b="1">
              <a:latin typeface="Baskerville" panose="02020502070401020303" pitchFamily="18" charset="0"/>
              <a:ea typeface="Baskerville" panose="02020502070401020303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BE7D1D-5565-212C-C8A8-22BA62E0E6E7}"/>
              </a:ext>
            </a:extLst>
          </p:cNvPr>
          <p:cNvSpPr txBox="1"/>
          <p:nvPr/>
        </p:nvSpPr>
        <p:spPr>
          <a:xfrm>
            <a:off x="211200" y="1017145"/>
            <a:ext cx="3186793" cy="1477328"/>
          </a:xfrm>
          <a:prstGeom prst="rect">
            <a:avLst/>
          </a:prstGeom>
          <a:solidFill>
            <a:schemeClr val="accent6">
              <a:lumMod val="20000"/>
              <a:lumOff val="80000"/>
              <a:alpha val="60642"/>
            </a:schemeClr>
          </a:solidFill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cs-CZ" sz="2000" b="1" i="0" u="none" strike="noStrike">
                <a:solidFill>
                  <a:srgbClr val="1F2328"/>
                </a:solidFill>
                <a:effectLst/>
                <a:latin typeface="-apple-system"/>
              </a:rPr>
              <a:t>Finding the closest service</a:t>
            </a:r>
            <a:br>
              <a:rPr lang="cs-CZ" sz="1800" b="0" i="0" u="none" strike="noStrike">
                <a:effectLst/>
                <a:latin typeface="-apple-system"/>
              </a:rPr>
            </a:br>
            <a:r>
              <a:rPr lang="cs-CZ" sz="1400" b="0" i="0" u="none" strike="noStrike">
                <a:effectLst/>
                <a:latin typeface="-apple-system"/>
              </a:rPr>
              <a:t>As a client, want to be able to find services based on a map, so I can find the closest last-minute service when I need and I don't have to iterate through the list of businesses.</a:t>
            </a:r>
            <a:endParaRPr lang="ru-CZ" sz="14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C3764C-2569-C753-3A3B-4135692C6920}"/>
              </a:ext>
            </a:extLst>
          </p:cNvPr>
          <p:cNvSpPr txBox="1"/>
          <p:nvPr/>
        </p:nvSpPr>
        <p:spPr>
          <a:xfrm>
            <a:off x="8606501" y="5160115"/>
            <a:ext cx="3154136" cy="1231106"/>
          </a:xfrm>
          <a:prstGeom prst="rect">
            <a:avLst/>
          </a:prstGeom>
          <a:solidFill>
            <a:schemeClr val="accent4">
              <a:lumMod val="20000"/>
              <a:lumOff val="80000"/>
              <a:alpha val="41169"/>
            </a:schemeClr>
          </a:solidFill>
        </p:spPr>
        <p:txBody>
          <a:bodyPr wrap="square">
            <a:spAutoFit/>
          </a:bodyPr>
          <a:lstStyle/>
          <a:p>
            <a:r>
              <a:rPr lang="cs-CZ" b="1" i="0" u="none" strike="noStrike">
                <a:solidFill>
                  <a:srgbClr val="1F2328"/>
                </a:solidFill>
                <a:effectLst/>
                <a:latin typeface="-apple-system"/>
              </a:rPr>
              <a:t>Book service online</a:t>
            </a:r>
          </a:p>
          <a:p>
            <a:r>
              <a:rPr lang="cs-CZ" sz="1400" b="0" i="0" u="none" strike="noStrike">
                <a:solidFill>
                  <a:srgbClr val="1F2328"/>
                </a:solidFill>
                <a:effectLst/>
                <a:latin typeface="-apple-system"/>
              </a:rPr>
              <a:t>As a client, I want to book services entirely online without needing to call, so that I can comfortably and efficiently schedule appointments.</a:t>
            </a:r>
            <a:endParaRPr lang="ru-CZ" sz="14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8C40C6F-77D8-6113-DFE0-C3E4ADD5EE87}"/>
              </a:ext>
            </a:extLst>
          </p:cNvPr>
          <p:cNvSpPr txBox="1"/>
          <p:nvPr/>
        </p:nvSpPr>
        <p:spPr>
          <a:xfrm>
            <a:off x="5901754" y="91074"/>
            <a:ext cx="2871107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s-CZ" b="1" i="0" u="none" strike="noStrike">
                <a:solidFill>
                  <a:srgbClr val="1F2328"/>
                </a:solidFill>
                <a:effectLst/>
                <a:latin typeface="-apple-system"/>
              </a:rPr>
              <a:t>Manage Certifications</a:t>
            </a:r>
            <a:br>
              <a:rPr lang="cs-CZ" b="0" i="0" u="none" strike="noStrike">
                <a:solidFill>
                  <a:srgbClr val="1F2328"/>
                </a:solidFill>
                <a:effectLst/>
                <a:latin typeface="-apple-system"/>
              </a:rPr>
            </a:br>
            <a:r>
              <a:rPr lang="cs-CZ" sz="1400" b="0" i="0" u="none" strike="noStrike">
                <a:solidFill>
                  <a:srgbClr val="1F2328"/>
                </a:solidFill>
                <a:effectLst/>
                <a:latin typeface="-apple-system"/>
              </a:rPr>
              <a:t>As a business, I want to upload and update my certifications or licenses, so that clients can trust the quality of my services.</a:t>
            </a:r>
            <a:endParaRPr lang="ru-CZ" sz="14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D38ADE6-BA59-2D5B-4E34-E683CDD22A17}"/>
              </a:ext>
            </a:extLst>
          </p:cNvPr>
          <p:cNvSpPr txBox="1"/>
          <p:nvPr/>
        </p:nvSpPr>
        <p:spPr>
          <a:xfrm>
            <a:off x="9630653" y="158118"/>
            <a:ext cx="2275114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b="1" i="0" u="none" strike="noStrike">
                <a:solidFill>
                  <a:srgbClr val="1F2328"/>
                </a:solidFill>
                <a:effectLst/>
                <a:latin typeface="-apple-system"/>
              </a:rPr>
              <a:t>Client rating system</a:t>
            </a:r>
          </a:p>
          <a:p>
            <a:r>
              <a:rPr lang="cs-CZ" sz="1400" b="0" i="0" u="none" strike="noStrike">
                <a:solidFill>
                  <a:srgbClr val="1F2328"/>
                </a:solidFill>
                <a:effectLst/>
                <a:latin typeface="-apple-system"/>
              </a:rPr>
              <a:t>As a business, I want to be able to rate my clients so I can decide whether to work with them again.</a:t>
            </a:r>
            <a:endParaRPr lang="ru-CZ" sz="1400" b="1"/>
          </a:p>
          <a:p>
            <a:endParaRPr lang="ru-CZ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50B1F14-3123-04EF-3078-7F320D0498F0}"/>
              </a:ext>
            </a:extLst>
          </p:cNvPr>
          <p:cNvSpPr txBox="1"/>
          <p:nvPr/>
        </p:nvSpPr>
        <p:spPr>
          <a:xfrm>
            <a:off x="5524362" y="3472622"/>
            <a:ext cx="2438400" cy="1661993"/>
          </a:xfrm>
          <a:prstGeom prst="rect">
            <a:avLst/>
          </a:prstGeom>
          <a:solidFill>
            <a:srgbClr val="FFFF00">
              <a:alpha val="22307"/>
            </a:srgbClr>
          </a:solidFill>
        </p:spPr>
        <p:txBody>
          <a:bodyPr wrap="square" rtlCol="0">
            <a:spAutoFit/>
          </a:bodyPr>
          <a:lstStyle/>
          <a:p>
            <a:r>
              <a:rPr lang="cs-CZ" b="1" i="0" u="none" strike="noStrike">
                <a:solidFill>
                  <a:srgbClr val="1F2328"/>
                </a:solidFill>
                <a:effectLst/>
                <a:latin typeface="-apple-system"/>
              </a:rPr>
              <a:t>Filtering services</a:t>
            </a:r>
          </a:p>
          <a:p>
            <a:r>
              <a:rPr lang="cs-CZ" sz="1400" b="0" i="0" u="none" strike="noStrike">
                <a:solidFill>
                  <a:srgbClr val="1F2328"/>
                </a:solidFill>
                <a:effectLst/>
                <a:latin typeface="-apple-system"/>
              </a:rPr>
              <a:t>As a client I want to be able to filter services by price range, category, distance, time availability, so that I won't be overwhelmed by the number of the services that I see.</a:t>
            </a:r>
            <a:endParaRPr lang="ru-CZ" sz="14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4BB4932-4A31-7D7D-E9B1-41C40AB045C5}"/>
              </a:ext>
            </a:extLst>
          </p:cNvPr>
          <p:cNvSpPr txBox="1"/>
          <p:nvPr/>
        </p:nvSpPr>
        <p:spPr>
          <a:xfrm>
            <a:off x="296963" y="3472622"/>
            <a:ext cx="3788229" cy="1908215"/>
          </a:xfrm>
          <a:prstGeom prst="rect">
            <a:avLst/>
          </a:prstGeom>
          <a:solidFill>
            <a:schemeClr val="accent3">
              <a:lumMod val="20000"/>
              <a:lumOff val="80000"/>
              <a:alpha val="31000"/>
            </a:schemeClr>
          </a:solidFill>
        </p:spPr>
        <p:txBody>
          <a:bodyPr wrap="square" rtlCol="0">
            <a:spAutoFit/>
          </a:bodyPr>
          <a:lstStyle/>
          <a:p>
            <a:r>
              <a:rPr lang="cs-CZ" sz="2000" b="1" i="0" u="none" strike="noStrike">
                <a:solidFill>
                  <a:srgbClr val="1F2328"/>
                </a:solidFill>
                <a:effectLst/>
                <a:latin typeface="-apple-system"/>
              </a:rPr>
              <a:t>Refund request option</a:t>
            </a:r>
            <a:br>
              <a:rPr lang="cs-CZ" sz="1800" b="0" i="0" u="none" strike="noStrike">
                <a:solidFill>
                  <a:srgbClr val="1F2328"/>
                </a:solidFill>
                <a:effectLst/>
                <a:latin typeface="-apple-system"/>
              </a:rPr>
            </a:br>
            <a:r>
              <a:rPr lang="cs-CZ" sz="1400" b="0" i="0" u="none" strike="noStrike">
                <a:solidFill>
                  <a:srgbClr val="1F2328"/>
                </a:solidFill>
                <a:effectLst/>
                <a:latin typeface="-apple-system"/>
              </a:rPr>
              <a:t>As a client, I want to be able to request a refund so that i can get money back if:</a:t>
            </a:r>
          </a:p>
          <a:p>
            <a:pPr algn="l">
              <a:buFont typeface="+mj-lt"/>
              <a:buAutoNum type="arabicPeriod"/>
            </a:pPr>
            <a:r>
              <a:rPr lang="cs-CZ" sz="1400" b="0" i="0" u="none" strike="noStrike">
                <a:solidFill>
                  <a:srgbClr val="1F2328"/>
                </a:solidFill>
                <a:effectLst/>
                <a:latin typeface="-apple-system"/>
              </a:rPr>
              <a:t> I paid for a reservation but canceled it at least 24 hours in advance.</a:t>
            </a:r>
          </a:p>
          <a:p>
            <a:pPr algn="l">
              <a:buFont typeface="+mj-lt"/>
              <a:buAutoNum type="arabicPeriod"/>
            </a:pPr>
            <a:r>
              <a:rPr lang="cs-CZ" sz="1400" b="0" i="0" u="none" strike="noStrike">
                <a:solidFill>
                  <a:srgbClr val="1F2328"/>
                </a:solidFill>
                <a:effectLst/>
                <a:latin typeface="-apple-system"/>
              </a:rPr>
              <a:t> I paid for a service but I am not satisfied with the result.</a:t>
            </a:r>
          </a:p>
          <a:p>
            <a:pPr algn="l">
              <a:buFont typeface="+mj-lt"/>
              <a:buAutoNum type="arabicPeriod"/>
            </a:pPr>
            <a:r>
              <a:rPr lang="cs-CZ" sz="1400" b="0" i="0" u="none" strike="noStrike">
                <a:solidFill>
                  <a:srgbClr val="1F2328"/>
                </a:solidFill>
                <a:effectLst/>
                <a:latin typeface="-apple-system"/>
              </a:rPr>
              <a:t> The business cancels my reservation.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8E95ABD-D3CA-93F4-CFAE-E3884D8FE392}"/>
              </a:ext>
            </a:extLst>
          </p:cNvPr>
          <p:cNvSpPr txBox="1"/>
          <p:nvPr/>
        </p:nvSpPr>
        <p:spPr>
          <a:xfrm>
            <a:off x="4483633" y="5512884"/>
            <a:ext cx="2689796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b="1" i="0" u="none" strike="noStrike">
                <a:solidFill>
                  <a:srgbClr val="1F2328"/>
                </a:solidFill>
                <a:effectLst/>
                <a:latin typeface="-apple-system"/>
              </a:rPr>
              <a:t>Service customization</a:t>
            </a:r>
          </a:p>
          <a:p>
            <a:r>
              <a:rPr lang="cs-CZ" sz="1400" b="0" i="0" u="none" strike="noStrike">
                <a:solidFill>
                  <a:srgbClr val="1F2328"/>
                </a:solidFill>
                <a:effectLst/>
                <a:latin typeface="-apple-system"/>
              </a:rPr>
              <a:t>As a business, I want to list variety of services with customizable pricing and durations, so that I can cater to a variety of client needs.</a:t>
            </a:r>
            <a:endParaRPr lang="ru-CZ" sz="1400" b="1"/>
          </a:p>
          <a:p>
            <a:endParaRPr lang="ru-CZ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7E19E6C-D971-D7E9-0EC4-A6E070588A34}"/>
              </a:ext>
            </a:extLst>
          </p:cNvPr>
          <p:cNvSpPr txBox="1"/>
          <p:nvPr/>
        </p:nvSpPr>
        <p:spPr>
          <a:xfrm>
            <a:off x="9028323" y="3251718"/>
            <a:ext cx="2732314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b="1" i="0" u="none" strike="noStrike">
                <a:solidFill>
                  <a:srgbClr val="1F2328"/>
                </a:solidFill>
                <a:effectLst/>
                <a:latin typeface="-apple-system"/>
              </a:rPr>
              <a:t>Access Service History</a:t>
            </a:r>
          </a:p>
          <a:p>
            <a:r>
              <a:rPr lang="cs-CZ" sz="1400" b="0" i="0" u="none" strike="noStrike">
                <a:solidFill>
                  <a:srgbClr val="1F2328"/>
                </a:solidFill>
                <a:effectLst/>
                <a:latin typeface="-apple-system"/>
              </a:rPr>
              <a:t>As a client, I want to access my past appointments and service details, so I can easily re-book or refer to them when needed.</a:t>
            </a:r>
            <a:endParaRPr lang="ru-CZ" sz="14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C2AC1F9-5410-9543-8811-352CF2A4D4A6}"/>
              </a:ext>
            </a:extLst>
          </p:cNvPr>
          <p:cNvSpPr txBox="1"/>
          <p:nvPr/>
        </p:nvSpPr>
        <p:spPr>
          <a:xfrm>
            <a:off x="3843373" y="1700093"/>
            <a:ext cx="244826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b="1" i="0" u="none" strike="noStrike">
                <a:solidFill>
                  <a:srgbClr val="1F2328"/>
                </a:solidFill>
                <a:effectLst/>
                <a:latin typeface="-apple-system"/>
              </a:rPr>
              <a:t>Compare reviews</a:t>
            </a:r>
          </a:p>
          <a:p>
            <a:r>
              <a:rPr lang="cs-CZ" sz="1400" b="0" i="0" u="none" strike="noStrike">
                <a:solidFill>
                  <a:srgbClr val="1F2328"/>
                </a:solidFill>
                <a:effectLst/>
                <a:latin typeface="-apple-system"/>
              </a:rPr>
              <a:t>As a client I want to see how was each business reviewed so it helps me to choose better business even when are two business really similar</a:t>
            </a:r>
            <a:endParaRPr lang="ru-CZ" sz="14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3B8151E-EDE7-DF92-BF33-D812B3C25B72}"/>
              </a:ext>
            </a:extLst>
          </p:cNvPr>
          <p:cNvSpPr txBox="1"/>
          <p:nvPr/>
        </p:nvSpPr>
        <p:spPr>
          <a:xfrm>
            <a:off x="7225539" y="1565683"/>
            <a:ext cx="2761924" cy="1446550"/>
          </a:xfrm>
          <a:prstGeom prst="rect">
            <a:avLst/>
          </a:prstGeom>
          <a:solidFill>
            <a:schemeClr val="accent2">
              <a:lumMod val="20000"/>
              <a:lumOff val="80000"/>
              <a:alpha val="30028"/>
            </a:schemeClr>
          </a:solidFill>
        </p:spPr>
        <p:txBody>
          <a:bodyPr wrap="square" rtlCol="0">
            <a:spAutoFit/>
          </a:bodyPr>
          <a:lstStyle/>
          <a:p>
            <a:r>
              <a:rPr lang="cs-CZ" b="1" i="0" u="none" strike="noStrike">
                <a:solidFill>
                  <a:srgbClr val="1F2328"/>
                </a:solidFill>
                <a:effectLst/>
                <a:latin typeface="-apple-system"/>
              </a:rPr>
              <a:t>Reviewing Services</a:t>
            </a:r>
          </a:p>
          <a:p>
            <a:r>
              <a:rPr lang="cs-CZ" sz="1400" b="0" i="0" u="none" strike="noStrike">
                <a:solidFill>
                  <a:srgbClr val="1F2328"/>
                </a:solidFill>
                <a:effectLst/>
                <a:latin typeface="-apple-system"/>
              </a:rPr>
              <a:t>As a client, I want to review the services I’ve received so I can help others make informed decisions and give feedback to the business providing the service.</a:t>
            </a:r>
            <a:endParaRPr lang="ru-CZ" sz="1400" b="1"/>
          </a:p>
        </p:txBody>
      </p:sp>
    </p:spTree>
    <p:extLst>
      <p:ext uri="{BB962C8B-B14F-4D97-AF65-F5344CB8AC3E}">
        <p14:creationId xmlns:p14="http://schemas.microsoft.com/office/powerpoint/2010/main" val="11124839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A8738B1-011E-DF5B-DEB2-CF2904F264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5948" y="0"/>
            <a:ext cx="8371726" cy="68664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627FC7F-E5D1-DF4F-1437-C41353509CAD}"/>
              </a:ext>
            </a:extLst>
          </p:cNvPr>
          <p:cNvSpPr txBox="1"/>
          <p:nvPr/>
        </p:nvSpPr>
        <p:spPr>
          <a:xfrm>
            <a:off x="477698" y="2980645"/>
            <a:ext cx="261545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Baskerville" panose="02020502070401020303" pitchFamily="18" charset="0"/>
                <a:ea typeface="Baskerville" panose="02020502070401020303" pitchFamily="18" charset="0"/>
              </a:rPr>
              <a:t>Use case diagram</a:t>
            </a:r>
          </a:p>
          <a:p>
            <a:endParaRPr lang="ru-CZ">
              <a:latin typeface="Baskerville" panose="02020502070401020303" pitchFamily="18" charset="0"/>
              <a:ea typeface="Baskerville" panose="02020502070401020303" pitchFamily="18" charset="0"/>
            </a:endParaRPr>
          </a:p>
        </p:txBody>
      </p: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7723444E-1BEA-6148-9023-35A4F04F3919}"/>
              </a:ext>
            </a:extLst>
          </p:cNvPr>
          <p:cNvCxnSpPr/>
          <p:nvPr/>
        </p:nvCxnSpPr>
        <p:spPr>
          <a:xfrm>
            <a:off x="477698" y="2980645"/>
            <a:ext cx="229936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A9286969-AB8F-415A-0A2E-3E871506FED6}"/>
              </a:ext>
            </a:extLst>
          </p:cNvPr>
          <p:cNvCxnSpPr/>
          <p:nvPr/>
        </p:nvCxnSpPr>
        <p:spPr>
          <a:xfrm>
            <a:off x="477697" y="3429000"/>
            <a:ext cx="229936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97074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2D6FBB9D-1CAA-4D05-AB33-BABDFE17B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04727B71-B4B6-4823-80A1-68C40B475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9A6DB05-9FB5-4B07-8675-74C23D4FD8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94E4D846-3AFC-4F86-8C35-24B0542A26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Рисунок 9" descr="Изображение выглядит как человек, Человеческое лицо, одежда, улыбка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21585704-FAA1-FAE8-497C-A6D148B901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r="2989" b="1"/>
          <a:stretch/>
        </p:blipFill>
        <p:spPr>
          <a:xfrm>
            <a:off x="20" y="10"/>
            <a:ext cx="8668492" cy="685799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4F981527-1C7E-4847-B180-945BFB1A8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435399" y="0"/>
            <a:ext cx="9756601" cy="6858000"/>
          </a:xfrm>
          <a:prstGeom prst="rect">
            <a:avLst/>
          </a:prstGeom>
          <a:gradFill>
            <a:gsLst>
              <a:gs pos="53000">
                <a:schemeClr val="bg1"/>
              </a:gs>
              <a:gs pos="35000">
                <a:schemeClr val="bg1">
                  <a:alpha val="76000"/>
                </a:schemeClr>
              </a:gs>
              <a:gs pos="19000">
                <a:schemeClr val="bg1">
                  <a:alpha val="4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5BF88F-6F2E-C980-F03D-5334F644BEAF}"/>
              </a:ext>
            </a:extLst>
          </p:cNvPr>
          <p:cNvSpPr txBox="1"/>
          <p:nvPr/>
        </p:nvSpPr>
        <p:spPr>
          <a:xfrm>
            <a:off x="8370470" y="1161288"/>
            <a:ext cx="3438144" cy="11247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>
                <a:latin typeface="+mj-lt"/>
                <a:ea typeface="+mj-ea"/>
                <a:cs typeface="+mj-cs"/>
              </a:rPr>
              <a:t>Use case details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687333" y="605790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Rectangle 26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53018" y="2443480"/>
            <a:ext cx="3218688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solidFill>
              <a:schemeClr val="tx2">
                <a:lumMod val="25000"/>
                <a:lumOff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9DFD10-AE1F-1A70-6517-C25083457CDB}"/>
              </a:ext>
            </a:extLst>
          </p:cNvPr>
          <p:cNvSpPr txBox="1"/>
          <p:nvPr/>
        </p:nvSpPr>
        <p:spPr>
          <a:xfrm>
            <a:off x="8370470" y="2718054"/>
            <a:ext cx="3438906" cy="3207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b="1" i="0" u="none" strike="noStrike">
                <a:effectLst/>
              </a:rPr>
              <a:t>Actors:</a:t>
            </a:r>
          </a:p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i="0" u="none" strike="noStrike">
                <a:effectLst/>
              </a:rPr>
              <a:t>Client</a:t>
            </a:r>
          </a:p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i="0" u="none" strike="noStrike">
              <a:effectLst/>
            </a:endParaRPr>
          </a:p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b="1" i="0" u="none" strike="noStrike">
                <a:effectLst/>
              </a:rPr>
              <a:t>Preconditions:</a:t>
            </a:r>
          </a:p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b="0" i="0" u="none" strike="noStrike">
                <a:effectLst/>
              </a:rPr>
              <a:t>The client has found and selected a service </a:t>
            </a:r>
          </a:p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b="0" i="0" u="none" strike="noStrike">
                <a:effectLst/>
              </a:rPr>
              <a:t>they want to book.</a:t>
            </a:r>
          </a:p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b="0" i="0" u="none" strike="noStrike">
                <a:effectLst/>
              </a:rPr>
              <a:t>The client has clicked the button to book this service.</a:t>
            </a:r>
          </a:p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/>
          </a:p>
        </p:txBody>
      </p:sp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BD968408-5C01-E423-44E9-43397757D404}"/>
              </a:ext>
            </a:extLst>
          </p:cNvPr>
          <p:cNvCxnSpPr>
            <a:cxnSpLocks/>
          </p:cNvCxnSpPr>
          <p:nvPr/>
        </p:nvCxnSpPr>
        <p:spPr>
          <a:xfrm>
            <a:off x="101600" y="540688"/>
            <a:ext cx="210826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78865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9F765B0-A078-832C-7491-0BEA23D7A8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A3FECDC1-15F9-74AE-69AD-1E504FA365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A620E48B-E736-5394-6742-AE128BA2A4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CE0E19D-723B-F254-5080-51A0367D8D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3A5091A9-00A2-07F1-4904-3A9B8F4729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B6F085F-AA2C-B2F9-064D-6E9BEDF124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435399" y="0"/>
            <a:ext cx="9756601" cy="6858000"/>
          </a:xfrm>
          <a:prstGeom prst="rect">
            <a:avLst/>
          </a:prstGeom>
          <a:gradFill>
            <a:gsLst>
              <a:gs pos="53000">
                <a:schemeClr val="bg1"/>
              </a:gs>
              <a:gs pos="35000">
                <a:schemeClr val="bg1">
                  <a:alpha val="76000"/>
                </a:schemeClr>
              </a:gs>
              <a:gs pos="19000">
                <a:schemeClr val="bg1">
                  <a:alpha val="4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AD5AF6-E9A9-A706-83F8-0702A742EDD1}"/>
              </a:ext>
            </a:extLst>
          </p:cNvPr>
          <p:cNvSpPr txBox="1"/>
          <p:nvPr/>
        </p:nvSpPr>
        <p:spPr>
          <a:xfrm>
            <a:off x="8370470" y="1161288"/>
            <a:ext cx="3438144" cy="11247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>
                <a:latin typeface="+mj-lt"/>
                <a:ea typeface="+mj-ea"/>
                <a:cs typeface="+mj-cs"/>
              </a:rPr>
              <a:t>Use case details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5A20D47-3DB7-FD92-7FA7-A17FAAF111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687333" y="605790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Rectangle 26">
            <a:extLst>
              <a:ext uri="{FF2B5EF4-FFF2-40B4-BE49-F238E27FC236}">
                <a16:creationId xmlns:a16="http://schemas.microsoft.com/office/drawing/2014/main" id="{8BEC95D1-0A07-EF9C-478C-B177AC6B4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53018" y="2443480"/>
            <a:ext cx="3218688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solidFill>
              <a:schemeClr val="tx2">
                <a:lumMod val="25000"/>
                <a:lumOff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7450E9-EE83-5531-D0F2-BF9D6AE53A20}"/>
              </a:ext>
            </a:extLst>
          </p:cNvPr>
          <p:cNvSpPr txBox="1"/>
          <p:nvPr/>
        </p:nvSpPr>
        <p:spPr>
          <a:xfrm>
            <a:off x="7936089" y="2452624"/>
            <a:ext cx="4097867" cy="3552698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algn="l">
              <a:lnSpc>
                <a:spcPct val="150000"/>
              </a:lnSpc>
              <a:buNone/>
            </a:pPr>
            <a:r>
              <a:rPr lang="cs-CZ" sz="1600" b="1" i="0" u="none" strike="noStrike">
                <a:solidFill>
                  <a:srgbClr val="000000"/>
                </a:solidFill>
                <a:effectLst/>
              </a:rPr>
              <a:t>Basic Flow:</a:t>
            </a:r>
          </a:p>
          <a:p>
            <a:pPr algn="l">
              <a:lnSpc>
                <a:spcPct val="150000"/>
              </a:lnSpc>
              <a:buNone/>
            </a:pPr>
            <a:endParaRPr lang="cs-CZ" sz="1600" b="1" i="0" u="none" strike="noStrike">
              <a:solidFill>
                <a:srgbClr val="000000"/>
              </a:solidFill>
              <a:effectLst/>
            </a:endParaRPr>
          </a:p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cs-CZ" sz="1600" b="0" i="0" u="none" strike="noStrike">
                <a:solidFill>
                  <a:srgbClr val="000000"/>
                </a:solidFill>
                <a:effectLst/>
              </a:rPr>
              <a:t> The system displays the details of the selected service.</a:t>
            </a:r>
            <a:br>
              <a:rPr lang="cs-CZ" sz="1600" b="0" i="0" u="none" strike="noStrike">
                <a:solidFill>
                  <a:srgbClr val="000000"/>
                </a:solidFill>
                <a:effectLst/>
              </a:rPr>
            </a:br>
            <a:endParaRPr lang="cs-CZ" sz="1600" b="0" i="0" u="none" strike="noStrike">
              <a:solidFill>
                <a:srgbClr val="000000"/>
              </a:solidFill>
              <a:effectLst/>
            </a:endParaRPr>
          </a:p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cs-CZ" sz="1600" b="0" i="0" u="none" strike="noStrike">
                <a:solidFill>
                  <a:srgbClr val="000000"/>
                </a:solidFill>
                <a:effectLst/>
              </a:rPr>
              <a:t> The system shows a calendar with available time slots for booking.</a:t>
            </a:r>
            <a:br>
              <a:rPr lang="cs-CZ" sz="1600" b="0" i="0" u="none" strike="noStrike">
                <a:solidFill>
                  <a:srgbClr val="000000"/>
                </a:solidFill>
                <a:effectLst/>
              </a:rPr>
            </a:br>
            <a:endParaRPr lang="cs-CZ" sz="1600" b="0" i="0" u="none" strike="noStrike">
              <a:solidFill>
                <a:srgbClr val="000000"/>
              </a:solidFill>
              <a:effectLst/>
            </a:endParaRPr>
          </a:p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cs-CZ" sz="1600" b="0" i="0" u="none" strike="noStrike">
                <a:solidFill>
                  <a:srgbClr val="000000"/>
                </a:solidFill>
                <a:effectLst/>
              </a:rPr>
              <a:t> The client selects one of the available time slots in the calendar.</a:t>
            </a:r>
            <a:endParaRPr lang="ru-RU" sz="1600" b="0" i="0" u="none" strike="noStrike">
              <a:solidFill>
                <a:srgbClr val="000000"/>
              </a:solidFill>
              <a:effectLst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A3DF74F6-6A63-6947-C07D-15094FE8AD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" y="1713620"/>
            <a:ext cx="7114112" cy="3721494"/>
          </a:xfrm>
          <a:prstGeom prst="rect">
            <a:avLst/>
          </a:prstGeom>
        </p:spPr>
      </p:pic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652C8187-86F3-233D-3EBD-BDEA784D5A20}"/>
              </a:ext>
            </a:extLst>
          </p:cNvPr>
          <p:cNvCxnSpPr>
            <a:cxnSpLocks/>
          </p:cNvCxnSpPr>
          <p:nvPr/>
        </p:nvCxnSpPr>
        <p:spPr>
          <a:xfrm>
            <a:off x="7529689" y="-124178"/>
            <a:ext cx="0" cy="69821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12546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2F52401-C6AF-8F8A-63D6-180324DACE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584681A5-F363-6912-A86B-FA46E55263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9E05E256-B971-8E4E-5705-E940675DEE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31EE8C7-3DCD-5D21-9C5A-D177670A89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6DEC0917-595B-DD16-AF64-2A2DE822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A3D7257-4D88-7CB1-46B4-D82DE9C230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435399" y="0"/>
            <a:ext cx="9756601" cy="6858000"/>
          </a:xfrm>
          <a:prstGeom prst="rect">
            <a:avLst/>
          </a:prstGeom>
          <a:gradFill>
            <a:gsLst>
              <a:gs pos="53000">
                <a:schemeClr val="bg1"/>
              </a:gs>
              <a:gs pos="35000">
                <a:schemeClr val="bg1">
                  <a:alpha val="76000"/>
                </a:schemeClr>
              </a:gs>
              <a:gs pos="19000">
                <a:schemeClr val="bg1">
                  <a:alpha val="4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ECE6B0-E032-D1EC-7D0A-2732E66F8DCE}"/>
              </a:ext>
            </a:extLst>
          </p:cNvPr>
          <p:cNvSpPr txBox="1"/>
          <p:nvPr/>
        </p:nvSpPr>
        <p:spPr>
          <a:xfrm>
            <a:off x="8370470" y="1161288"/>
            <a:ext cx="3438144" cy="11247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>
                <a:latin typeface="+mj-lt"/>
                <a:ea typeface="+mj-ea"/>
                <a:cs typeface="+mj-cs"/>
              </a:rPr>
              <a:t>Use case details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2819542-061D-951D-7CAF-38AA850887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687333" y="605790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Rectangle 26">
            <a:extLst>
              <a:ext uri="{FF2B5EF4-FFF2-40B4-BE49-F238E27FC236}">
                <a16:creationId xmlns:a16="http://schemas.microsoft.com/office/drawing/2014/main" id="{6D92063E-13CA-EB94-7023-8570D00E42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53018" y="2443480"/>
            <a:ext cx="3218688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solidFill>
              <a:schemeClr val="tx2">
                <a:lumMod val="25000"/>
                <a:lumOff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A4FC8B-C943-3A60-BD14-D143FADFC125}"/>
              </a:ext>
            </a:extLst>
          </p:cNvPr>
          <p:cNvSpPr txBox="1"/>
          <p:nvPr/>
        </p:nvSpPr>
        <p:spPr>
          <a:xfrm>
            <a:off x="7936089" y="2452624"/>
            <a:ext cx="4097867" cy="355269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l">
              <a:lnSpc>
                <a:spcPct val="150000"/>
              </a:lnSpc>
              <a:buNone/>
            </a:pPr>
            <a:r>
              <a:rPr lang="cs-CZ" sz="1600" b="1" i="0" u="none" strike="noStrike">
                <a:solidFill>
                  <a:srgbClr val="000000"/>
                </a:solidFill>
                <a:effectLst/>
              </a:rPr>
              <a:t>Basic Flow:</a:t>
            </a:r>
          </a:p>
          <a:p>
            <a:pPr algn="l">
              <a:lnSpc>
                <a:spcPct val="150000"/>
              </a:lnSpc>
              <a:buNone/>
            </a:pPr>
            <a:endParaRPr lang="cs-CZ" sz="1600" b="1" i="0" u="none" strike="noStrike">
              <a:solidFill>
                <a:srgbClr val="000000"/>
              </a:solidFill>
              <a:effectLst/>
            </a:endParaRPr>
          </a:p>
          <a:p>
            <a:pPr algn="l">
              <a:lnSpc>
                <a:spcPct val="150000"/>
              </a:lnSpc>
            </a:pPr>
            <a:r>
              <a:rPr lang="cs-CZ" sz="1600">
                <a:solidFill>
                  <a:srgbClr val="000000"/>
                </a:solidFill>
              </a:rPr>
              <a:t>4. </a:t>
            </a:r>
            <a:r>
              <a:rPr lang="cs-CZ" sz="1600" b="0" i="0" u="none" strike="noStrike">
                <a:solidFill>
                  <a:srgbClr val="000000"/>
                </a:solidFill>
                <a:effectLst/>
                <a:latin typeface="-webkit-standard"/>
              </a:rPr>
              <a:t>The system verifies the selected time slot is still available and displays a </a:t>
            </a:r>
            <a:r>
              <a:rPr lang="cs-CZ" sz="1600" b="1" i="0" u="none" strike="noStrike">
                <a:solidFill>
                  <a:srgbClr val="000000"/>
                </a:solidFill>
                <a:effectLst/>
              </a:rPr>
              <a:t>"Continue"</a:t>
            </a:r>
            <a:r>
              <a:rPr lang="cs-CZ" sz="1600" b="0" i="0" u="none" strike="noStrike">
                <a:solidFill>
                  <a:srgbClr val="000000"/>
                </a:solidFill>
                <a:effectLst/>
                <a:latin typeface="-webkit-standard"/>
              </a:rPr>
              <a:t> button.</a:t>
            </a:r>
          </a:p>
          <a:p>
            <a:pPr algn="l">
              <a:lnSpc>
                <a:spcPct val="150000"/>
              </a:lnSpc>
            </a:pPr>
            <a:endParaRPr lang="cs-CZ" sz="1600">
              <a:solidFill>
                <a:srgbClr val="000000"/>
              </a:solidFill>
              <a:latin typeface="-webkit-standard"/>
            </a:endParaRPr>
          </a:p>
          <a:p>
            <a:pPr algn="l">
              <a:lnSpc>
                <a:spcPct val="150000"/>
              </a:lnSpc>
            </a:pPr>
            <a:r>
              <a:rPr lang="cs-CZ" sz="1600" b="0" i="0" u="none" strike="noStrike">
                <a:solidFill>
                  <a:srgbClr val="000000"/>
                </a:solidFill>
                <a:effectLst/>
                <a:latin typeface="-webkit-standard"/>
              </a:rPr>
              <a:t>5. The client clicks the </a:t>
            </a:r>
            <a:r>
              <a:rPr lang="cs-CZ" sz="1600" b="1" i="0" u="none" strike="noStrike">
                <a:solidFill>
                  <a:srgbClr val="000000"/>
                </a:solidFill>
                <a:effectLst/>
              </a:rPr>
              <a:t>"Continue"</a:t>
            </a:r>
            <a:r>
              <a:rPr lang="cs-CZ" sz="1600" b="0" i="0" u="none" strike="noStrike">
                <a:solidFill>
                  <a:srgbClr val="000000"/>
                </a:solidFill>
                <a:effectLst/>
                <a:latin typeface="-webkit-standard"/>
              </a:rPr>
              <a:t> button.</a:t>
            </a:r>
            <a:endParaRPr lang="ru-RU" sz="1600" b="0" i="0" u="none" strike="noStrike">
              <a:solidFill>
                <a:srgbClr val="000000"/>
              </a:solidFill>
              <a:effectLst/>
            </a:endParaRPr>
          </a:p>
        </p:txBody>
      </p: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3196A13E-06F9-3AA7-70E0-B04571EC7D0D}"/>
              </a:ext>
            </a:extLst>
          </p:cNvPr>
          <p:cNvCxnSpPr>
            <a:cxnSpLocks/>
          </p:cNvCxnSpPr>
          <p:nvPr/>
        </p:nvCxnSpPr>
        <p:spPr>
          <a:xfrm>
            <a:off x="7529689" y="-124178"/>
            <a:ext cx="0" cy="69821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DD4AA80-9CB5-2B73-4940-DA0486B49C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969" y="1658309"/>
            <a:ext cx="6985771" cy="3879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1458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1DB7F89-0A92-8CB0-B358-1C285B08C5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160FDA6F-0A05-9780-AE6D-528E5A670C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05D235C4-DFFF-7CF9-86D8-1F69B0D41A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43B403E-2C26-3DDB-66A5-6ECD01059D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83A9FD62-391C-7399-A5DF-90463F839A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3A3C634-A35E-F021-BF3E-D9B1A32498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435399" y="0"/>
            <a:ext cx="9756601" cy="6858000"/>
          </a:xfrm>
          <a:prstGeom prst="rect">
            <a:avLst/>
          </a:prstGeom>
          <a:gradFill>
            <a:gsLst>
              <a:gs pos="53000">
                <a:schemeClr val="bg1"/>
              </a:gs>
              <a:gs pos="35000">
                <a:schemeClr val="bg1">
                  <a:alpha val="76000"/>
                </a:schemeClr>
              </a:gs>
              <a:gs pos="19000">
                <a:schemeClr val="bg1">
                  <a:alpha val="4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3DDFEE-84BA-98AE-40B9-CC641075B84E}"/>
              </a:ext>
            </a:extLst>
          </p:cNvPr>
          <p:cNvSpPr txBox="1"/>
          <p:nvPr/>
        </p:nvSpPr>
        <p:spPr>
          <a:xfrm>
            <a:off x="8370470" y="1161288"/>
            <a:ext cx="3438144" cy="11247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>
                <a:latin typeface="+mj-lt"/>
                <a:ea typeface="+mj-ea"/>
                <a:cs typeface="+mj-cs"/>
              </a:rPr>
              <a:t>Use case details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C1B26EF-5739-509C-1D53-5545F3F0A7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687333" y="605790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Rectangle 26">
            <a:extLst>
              <a:ext uri="{FF2B5EF4-FFF2-40B4-BE49-F238E27FC236}">
                <a16:creationId xmlns:a16="http://schemas.microsoft.com/office/drawing/2014/main" id="{C3AC0BF8-83F0-548A-6089-C5837F3835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53018" y="2443480"/>
            <a:ext cx="3218688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solidFill>
              <a:schemeClr val="tx2">
                <a:lumMod val="25000"/>
                <a:lumOff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FD6DDB-CA0A-1F64-B5D8-521E471D77D8}"/>
              </a:ext>
            </a:extLst>
          </p:cNvPr>
          <p:cNvSpPr txBox="1"/>
          <p:nvPr/>
        </p:nvSpPr>
        <p:spPr>
          <a:xfrm>
            <a:off x="7936089" y="2452624"/>
            <a:ext cx="4097867" cy="355269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l">
              <a:lnSpc>
                <a:spcPct val="150000"/>
              </a:lnSpc>
              <a:buNone/>
            </a:pPr>
            <a:r>
              <a:rPr lang="cs-CZ" sz="1600" b="1" i="0" u="none" strike="noStrike">
                <a:solidFill>
                  <a:srgbClr val="000000"/>
                </a:solidFill>
                <a:effectLst/>
              </a:rPr>
              <a:t>Basic Flow:</a:t>
            </a:r>
          </a:p>
          <a:p>
            <a:pPr algn="l">
              <a:lnSpc>
                <a:spcPct val="150000"/>
              </a:lnSpc>
            </a:pPr>
            <a:endParaRPr lang="cs-CZ" sz="1600" b="0" i="0" u="none" strike="noStrike">
              <a:solidFill>
                <a:srgbClr val="000000"/>
              </a:solidFill>
              <a:effectLst/>
            </a:endParaRPr>
          </a:p>
          <a:p>
            <a:pPr>
              <a:buNone/>
            </a:pPr>
            <a:r>
              <a:rPr lang="cs-CZ" sz="1600"/>
              <a:t>6. The system displays the order summary.</a:t>
            </a:r>
            <a:br>
              <a:rPr lang="cs-CZ" sz="1600"/>
            </a:br>
            <a:endParaRPr lang="cs-CZ" sz="1600"/>
          </a:p>
          <a:p>
            <a:r>
              <a:rPr lang="cs-CZ" sz="1600"/>
              <a:t>7. The client reviews and confirms the order details.</a:t>
            </a:r>
          </a:p>
          <a:p>
            <a:pPr algn="l">
              <a:lnSpc>
                <a:spcPct val="150000"/>
              </a:lnSpc>
            </a:pPr>
            <a:endParaRPr lang="ru-RU" sz="1600" b="0" i="0" u="none" strike="noStrike">
              <a:solidFill>
                <a:srgbClr val="000000"/>
              </a:solidFill>
              <a:effectLst/>
            </a:endParaRPr>
          </a:p>
        </p:txBody>
      </p: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7D448B70-31D2-E1D0-2457-F2BE3F15D434}"/>
              </a:ext>
            </a:extLst>
          </p:cNvPr>
          <p:cNvCxnSpPr>
            <a:cxnSpLocks/>
          </p:cNvCxnSpPr>
          <p:nvPr/>
        </p:nvCxnSpPr>
        <p:spPr>
          <a:xfrm>
            <a:off x="7529689" y="-124178"/>
            <a:ext cx="0" cy="69821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E2BB3608-8DDC-5ECC-D11C-41764E0CAE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294" y="1867326"/>
            <a:ext cx="6647141" cy="3570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564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A8792AA-CBA2-8169-CF37-3DA7DFB6DC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D3CC4288-BC05-ADCC-0A75-1A7B08B44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A53D56AA-4471-B476-1A7C-4A95D7BD2B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8C44B22-AAA3-A775-A7DD-FAB969F724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3139880E-695C-31C5-9710-F0DE5B94FE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A2862E4-6F08-25EF-FB45-62B3DDFE7B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435399" y="0"/>
            <a:ext cx="9756601" cy="6858000"/>
          </a:xfrm>
          <a:prstGeom prst="rect">
            <a:avLst/>
          </a:prstGeom>
          <a:gradFill>
            <a:gsLst>
              <a:gs pos="53000">
                <a:schemeClr val="bg1"/>
              </a:gs>
              <a:gs pos="35000">
                <a:schemeClr val="bg1">
                  <a:alpha val="76000"/>
                </a:schemeClr>
              </a:gs>
              <a:gs pos="19000">
                <a:schemeClr val="bg1">
                  <a:alpha val="4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BBC7C0-9E39-F60C-2BAB-31BF8845CC30}"/>
              </a:ext>
            </a:extLst>
          </p:cNvPr>
          <p:cNvSpPr txBox="1"/>
          <p:nvPr/>
        </p:nvSpPr>
        <p:spPr>
          <a:xfrm>
            <a:off x="8370470" y="1161288"/>
            <a:ext cx="3438144" cy="11247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>
                <a:latin typeface="+mj-lt"/>
                <a:ea typeface="+mj-ea"/>
                <a:cs typeface="+mj-cs"/>
              </a:rPr>
              <a:t>Use case details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11C104C-3FE3-AE0F-FC93-55A3DDCC4F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687333" y="605790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Rectangle 26">
            <a:extLst>
              <a:ext uri="{FF2B5EF4-FFF2-40B4-BE49-F238E27FC236}">
                <a16:creationId xmlns:a16="http://schemas.microsoft.com/office/drawing/2014/main" id="{4C7DA6D6-97F2-7797-3986-0EF7AB0191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53018" y="2443480"/>
            <a:ext cx="3218688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solidFill>
              <a:schemeClr val="tx2">
                <a:lumMod val="25000"/>
                <a:lumOff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5BA1783-6494-08C0-C721-987514CDE5C0}"/>
              </a:ext>
            </a:extLst>
          </p:cNvPr>
          <p:cNvSpPr txBox="1"/>
          <p:nvPr/>
        </p:nvSpPr>
        <p:spPr>
          <a:xfrm>
            <a:off x="7936089" y="2452624"/>
            <a:ext cx="4097867" cy="355269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l">
              <a:lnSpc>
                <a:spcPct val="150000"/>
              </a:lnSpc>
              <a:buNone/>
            </a:pPr>
            <a:r>
              <a:rPr lang="cs-CZ" sz="1600" b="1" i="0" u="none" strike="noStrike">
                <a:solidFill>
                  <a:srgbClr val="000000"/>
                </a:solidFill>
                <a:effectLst/>
              </a:rPr>
              <a:t>Basic Flow:</a:t>
            </a:r>
          </a:p>
          <a:p>
            <a:pPr algn="l">
              <a:lnSpc>
                <a:spcPct val="150000"/>
              </a:lnSpc>
            </a:pPr>
            <a:endParaRPr lang="cs-CZ" sz="1600" b="0" i="0" u="none" strike="noStrike">
              <a:solidFill>
                <a:srgbClr val="000000"/>
              </a:solidFill>
              <a:effectLst/>
            </a:endParaRPr>
          </a:p>
          <a:p>
            <a:pPr>
              <a:buNone/>
            </a:pPr>
            <a:r>
              <a:rPr lang="cs-CZ" sz="1600"/>
              <a:t>6. The system displays the order summary.</a:t>
            </a:r>
            <a:br>
              <a:rPr lang="cs-CZ" sz="1600"/>
            </a:br>
            <a:endParaRPr lang="cs-CZ" sz="1600"/>
          </a:p>
          <a:p>
            <a:r>
              <a:rPr lang="cs-CZ" sz="1600"/>
              <a:t>7. The client reviews and confirms the order details.</a:t>
            </a:r>
          </a:p>
          <a:p>
            <a:pPr algn="l">
              <a:lnSpc>
                <a:spcPct val="150000"/>
              </a:lnSpc>
            </a:pPr>
            <a:endParaRPr lang="ru-RU" sz="1600" b="0" i="0" u="none" strike="noStrike">
              <a:solidFill>
                <a:srgbClr val="000000"/>
              </a:solidFill>
              <a:effectLst/>
            </a:endParaRPr>
          </a:p>
        </p:txBody>
      </p: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5C8D2C82-8DD4-5EEE-0735-3B9F243E810B}"/>
              </a:ext>
            </a:extLst>
          </p:cNvPr>
          <p:cNvCxnSpPr>
            <a:cxnSpLocks/>
          </p:cNvCxnSpPr>
          <p:nvPr/>
        </p:nvCxnSpPr>
        <p:spPr>
          <a:xfrm>
            <a:off x="7529689" y="-124178"/>
            <a:ext cx="0" cy="69821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A2038216-41E0-43B2-C002-CD104400B6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294" y="1867326"/>
            <a:ext cx="6647141" cy="3570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869609"/>
      </p:ext>
    </p:extLst>
  </p:cSld>
  <p:clrMapOvr>
    <a:masterClrMapping/>
  </p:clrMapOvr>
</p:sld>
</file>

<file path=ppt/theme/theme1.xml><?xml version="1.0" encoding="utf-8"?>
<a:theme xmlns:a="http://schemas.openxmlformats.org/drawingml/2006/main" name="AccentBoxVTI">
  <a:themeElements>
    <a:clrScheme name="AccentBoxVTI">
      <a:dk1>
        <a:srgbClr val="000000"/>
      </a:dk1>
      <a:lt1>
        <a:sysClr val="window" lastClr="FFFFFF"/>
      </a:lt1>
      <a:dk2>
        <a:srgbClr val="262626"/>
      </a:dk2>
      <a:lt2>
        <a:srgbClr val="FFFFFF"/>
      </a:lt2>
      <a:accent1>
        <a:srgbClr val="F5A700"/>
      </a:accent1>
      <a:accent2>
        <a:srgbClr val="00A5AB"/>
      </a:accent2>
      <a:accent3>
        <a:srgbClr val="09963B"/>
      </a:accent3>
      <a:accent4>
        <a:srgbClr val="E64823"/>
      </a:accent4>
      <a:accent5>
        <a:srgbClr val="9C6A6A"/>
      </a:accent5>
      <a:accent6>
        <a:srgbClr val="824F8C"/>
      </a:accent6>
      <a:hlink>
        <a:srgbClr val="2998E3"/>
      </a:hlink>
      <a:folHlink>
        <a:srgbClr val="7F723D"/>
      </a:folHlink>
    </a:clrScheme>
    <a:fontScheme name="Avenir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252</TotalTime>
  <Words>1158</Words>
  <Application>Microsoft Macintosh PowerPoint</Application>
  <PresentationFormat>Широкоэкранный</PresentationFormat>
  <Paragraphs>125</Paragraphs>
  <Slides>19</Slides>
  <Notes>6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11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19</vt:i4>
      </vt:variant>
    </vt:vector>
  </HeadingPairs>
  <TitlesOfParts>
    <vt:vector size="31" baseType="lpstr">
      <vt:lpstr>-apple-system</vt:lpstr>
      <vt:lpstr>-webkit-standard</vt:lpstr>
      <vt:lpstr>Apple Symbols</vt:lpstr>
      <vt:lpstr>Aptos</vt:lpstr>
      <vt:lpstr>Arial</vt:lpstr>
      <vt:lpstr>Avenir Next LT Pro</vt:lpstr>
      <vt:lpstr>Ayuthaya</vt:lpstr>
      <vt:lpstr>Baskerville</vt:lpstr>
      <vt:lpstr>Calibri</vt:lpstr>
      <vt:lpstr>Chalkboard</vt:lpstr>
      <vt:lpstr>Neue Haas Grotesk Text Pro</vt:lpstr>
      <vt:lpstr>AccentBoxVTI</vt:lpstr>
      <vt:lpstr> Vellure – trusted care, nearby.   </vt:lpstr>
      <vt:lpstr>Vellure – the self-care marketplace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 Thank you for your attention! 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Анастасия Вивтоненко</dc:creator>
  <cp:lastModifiedBy>Анастасия Вивтоненко</cp:lastModifiedBy>
  <cp:revision>2</cp:revision>
  <dcterms:created xsi:type="dcterms:W3CDTF">2025-04-24T14:53:53Z</dcterms:created>
  <dcterms:modified xsi:type="dcterms:W3CDTF">2025-04-24T19:06:35Z</dcterms:modified>
</cp:coreProperties>
</file>